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BE7D1-329C-4C2A-8965-8ECE29DFD14E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17D3-FD89-4071-9B58-3DB590CD7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3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30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03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68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6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5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9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7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0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35FF-EDF6-4026-A5FB-28313E53C8A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CB5E-D6AE-41BE-B78A-A51D9DCA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5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Autofit/>
          </a:bodyPr>
          <a:lstStyle/>
          <a:p>
            <a:r>
              <a:rPr lang="fa-IR" sz="6600" dirty="0" smtClean="0">
                <a:cs typeface="B Titr" panose="00000700000000000000" pitchFamily="2" charset="-78"/>
              </a:rPr>
              <a:t/>
            </a:r>
            <a:br>
              <a:rPr lang="fa-IR" sz="6600" dirty="0" smtClean="0">
                <a:cs typeface="B Titr" panose="00000700000000000000" pitchFamily="2" charset="-78"/>
              </a:rPr>
            </a:br>
            <a:r>
              <a:rPr lang="fa-IR" sz="6600" dirty="0" smtClean="0">
                <a:cs typeface="B Titr" panose="00000700000000000000" pitchFamily="2" charset="-78"/>
              </a:rPr>
              <a:t>ارزش غذایی و دارویی زیتون</a:t>
            </a:r>
            <a:endParaRPr lang="en-US" sz="6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34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26354"/>
              </p:ext>
            </p:extLst>
          </p:nvPr>
        </p:nvGraphicFramePr>
        <p:xfrm>
          <a:off x="683568" y="1556796"/>
          <a:ext cx="3384378" cy="38083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92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21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۳٫۸۴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کربوهیدرات‌ها</a:t>
                      </a:r>
                      <a:endParaRPr lang="fa-IR" sz="1600" b="1" i="0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۰٫۵۴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قندها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۳٫۳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فیبر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۱۵٫۳۲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چربی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۲٫۰۲۹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چربی اشباع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۱۱٫۳۱۴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چربی </a:t>
                      </a:r>
                      <a:r>
                        <a:rPr lang="fa-IR" sz="1600" b="1" u="none" dirty="0" smtClean="0">
                          <a:cs typeface="B Mitra" panose="00000400000000000000" pitchFamily="2" charset="-78"/>
                        </a:rPr>
                        <a:t>تک‌</a:t>
                      </a:r>
                      <a:r>
                        <a:rPr lang="en-US" sz="1600" b="1" u="none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b="1" u="none" dirty="0" smtClean="0">
                          <a:cs typeface="B Mitra" panose="00000400000000000000" pitchFamily="2" charset="-78"/>
                        </a:rPr>
                        <a:t>اشباع‌</a:t>
                      </a:r>
                      <a:r>
                        <a:rPr lang="en-US" sz="1600" b="1" u="none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b="1" u="none" dirty="0" smtClean="0">
                          <a:cs typeface="B Mitra" panose="00000400000000000000" pitchFamily="2" charset="-78"/>
                        </a:rPr>
                        <a:t>نشده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۱٫۳۰۷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چربی </a:t>
                      </a:r>
                      <a:r>
                        <a:rPr lang="fa-IR" sz="1600" b="1" u="none" dirty="0" smtClean="0">
                          <a:cs typeface="B Mitra" panose="00000400000000000000" pitchFamily="2" charset="-78"/>
                        </a:rPr>
                        <a:t>چند</a:t>
                      </a:r>
                      <a:r>
                        <a:rPr lang="en-US" sz="1600" b="1" u="none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b="1" u="none" dirty="0" smtClean="0">
                          <a:cs typeface="B Mitra" panose="00000400000000000000" pitchFamily="2" charset="-78"/>
                        </a:rPr>
                        <a:t>اشباع</a:t>
                      </a:r>
                      <a:r>
                        <a:rPr lang="en-US" sz="1600" b="1" u="none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b="1" u="none" dirty="0" smtClean="0">
                          <a:cs typeface="B Mitra" panose="00000400000000000000" pitchFamily="2" charset="-78"/>
                        </a:rPr>
                        <a:t>‌نشده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۱٫۰۳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پروتئین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۲۰ میکروگرم (۲٪)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ویتامین آی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۲۳۱ میکروگرم (۲٪)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بتاکاروتن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۵۱۰ </a:t>
                      </a:r>
                      <a:r>
                        <a:rPr lang="el-GR" sz="1600" b="1" u="none" dirty="0">
                          <a:cs typeface="B Mitra" panose="00000400000000000000" pitchFamily="2" charset="-78"/>
                        </a:rPr>
                        <a:t>μ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g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لوتئین</a:t>
                      </a:r>
                      <a:r>
                        <a:rPr lang="fa-IR" sz="1600" b="1" u="none" baseline="0" dirty="0">
                          <a:cs typeface="B Mitra" panose="00000400000000000000" pitchFamily="2" charset="-78"/>
                        </a:rPr>
                        <a:t> و</a:t>
                      </a:r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 زآکسانتین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۰٫۰۲۱ میلی‌گرم (۲٪)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تیامین</a:t>
                      </a:r>
                      <a:r>
                        <a:rPr lang="fa-IR" sz="1600" b="1" u="none" baseline="0" dirty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(ویتامین ب۱)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04047"/>
              </p:ext>
            </p:extLst>
          </p:nvPr>
        </p:nvGraphicFramePr>
        <p:xfrm>
          <a:off x="4211960" y="1556796"/>
          <a:ext cx="3888428" cy="38083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44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۰٫۰۰۷ میلی‌گرم (۰٪)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ریبوفلاوین</a:t>
                      </a:r>
                      <a:r>
                        <a:rPr lang="fa-IR" sz="1600" b="1" u="none" baseline="0" dirty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(ویتامین ب۲)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۰٫۲۳۷ میلی‌گرم (۲٪)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نیاسین (ویتامین ب۳)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۰٫۰۳۱ میلی‌گرم (۲٪)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ویتامین ب۶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۳ میکروگرم (۱٪)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اسید فولیک (ویتامین ب۹)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۳٫۸۱ میلی‌گرم (۲۵٪)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ویتامین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E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۱٫۴ میکروگرم (۱٪)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ویتامین </a:t>
                      </a:r>
                      <a:r>
                        <a:rPr lang="en-US" sz="1600" b="1" u="none" dirty="0">
                          <a:cs typeface="B Mitra" panose="00000400000000000000" pitchFamily="2" charset="-78"/>
                        </a:rPr>
                        <a:t>K</a:t>
                      </a:r>
                      <a:endParaRPr lang="en-US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۵۲ میلی‌گرم (۵٪)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کلسیم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۰٫۴۹ میلی‌گرم (۴٪)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آهن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۱۱ میلی‌گرم (۳٪)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منیزیم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۴ میلی‌گرم (۱٪)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فسفر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۴۲ میلی‌گرم (۱٪)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پتاسیم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73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۱٬۵۵۶ میلی‌گرم (۶۸٪)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سدیم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98699" y="188640"/>
            <a:ext cx="6346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600" b="1" dirty="0">
                <a:solidFill>
                  <a:prstClr val="black"/>
                </a:solidFill>
                <a:cs typeface="B Mitra" panose="00000400000000000000" pitchFamily="2" charset="-78"/>
              </a:rPr>
              <a:t>مواد مغذی در هر ۱۰۰ گرم روغن </a:t>
            </a:r>
            <a:r>
              <a:rPr lang="fa-IR" sz="36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زیتون</a:t>
            </a:r>
            <a:endParaRPr lang="fa-IR" sz="36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40204"/>
              </p:ext>
            </p:extLst>
          </p:nvPr>
        </p:nvGraphicFramePr>
        <p:xfrm>
          <a:off x="2411760" y="1052736"/>
          <a:ext cx="4104457" cy="2873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1098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انرژی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u="none" dirty="0">
                          <a:cs typeface="B Mitra" panose="00000400000000000000" pitchFamily="2" charset="-78"/>
                        </a:rPr>
                        <a:t>۶۰۹ کیلوژول (۱۴۶ کیلوکالری)</a:t>
                      </a:r>
                      <a:endParaRPr lang="fa-IR" sz="1600" b="1" u="none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43519" marR="43519" marT="21759" marB="2175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6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>
                <a:cs typeface="B Mitra" panose="00000400000000000000" pitchFamily="2" charset="-78"/>
              </a:rPr>
              <a:t>خواص درمانی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14816"/>
          </a:xfrm>
        </p:spPr>
        <p:txBody>
          <a:bodyPr>
            <a:noAutofit/>
          </a:bodyPr>
          <a:lstStyle/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افزایش کلسترول خوب (</a:t>
            </a:r>
            <a:r>
              <a:rPr lang="en-US" sz="2000" b="1" dirty="0">
                <a:cs typeface="B Mitra" panose="00000400000000000000" pitchFamily="2" charset="-78"/>
              </a:rPr>
              <a:t>HDL</a:t>
            </a:r>
            <a:r>
              <a:rPr lang="fa-IR" sz="2000" b="1" dirty="0">
                <a:cs typeface="B Mitra" panose="00000400000000000000" pitchFamily="2" charset="-78"/>
              </a:rPr>
              <a:t>)</a:t>
            </a:r>
          </a:p>
          <a:p>
            <a:pPr algn="just" rtl="1"/>
            <a:r>
              <a:rPr lang="ar-SA" sz="2000" b="1" dirty="0">
                <a:cs typeface="B Mitra" panose="00000400000000000000" pitchFamily="2" charset="-78"/>
              </a:rPr>
              <a:t>پیشگیری و درمان بیماری‌های قلبی </a:t>
            </a:r>
            <a:r>
              <a:rPr lang="fa-IR" sz="2000" b="1" dirty="0">
                <a:cs typeface="B Mitra" panose="00000400000000000000" pitchFamily="2" charset="-78"/>
              </a:rPr>
              <a:t>-</a:t>
            </a:r>
            <a:r>
              <a:rPr lang="ar-SA" sz="2000" b="1" dirty="0">
                <a:cs typeface="B Mitra" panose="00000400000000000000" pitchFamily="2" charset="-78"/>
              </a:rPr>
              <a:t>عروقی</a:t>
            </a:r>
            <a:endParaRPr lang="fa-IR" sz="20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پايين آوردن كلسترول و فشار خون </a:t>
            </a: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کمک به عمل گردش خون در بدن </a:t>
            </a: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مانع لخته شدن خون در شریان </a:t>
            </a:r>
          </a:p>
          <a:p>
            <a:pPr algn="just" rtl="1"/>
            <a:r>
              <a:rPr lang="ar-SA" sz="2000" b="1" dirty="0">
                <a:cs typeface="B Mitra" panose="00000400000000000000" pitchFamily="2" charset="-78"/>
              </a:rPr>
              <a:t>درمان خون ‌ریزی لثه</a:t>
            </a:r>
            <a:r>
              <a:rPr lang="fa-IR" sz="2000" b="1" dirty="0">
                <a:cs typeface="B Mitra" panose="00000400000000000000" pitchFamily="2" charset="-78"/>
              </a:rPr>
              <a:t> </a:t>
            </a:r>
            <a:r>
              <a:rPr lang="ar-SA" sz="2000" b="1" dirty="0">
                <a:cs typeface="B Mitra" panose="00000400000000000000" pitchFamily="2" charset="-78"/>
              </a:rPr>
              <a:t>و تقویت لثه</a:t>
            </a:r>
            <a:endParaRPr lang="fa-IR" sz="2000" b="1" dirty="0">
              <a:cs typeface="B Mitra" panose="00000400000000000000" pitchFamily="2" charset="-78"/>
            </a:endParaRPr>
          </a:p>
          <a:p>
            <a:pPr algn="just" rtl="1"/>
            <a:r>
              <a:rPr lang="ar-SA" sz="2000" b="1" dirty="0">
                <a:cs typeface="B Mitra" panose="00000400000000000000" pitchFamily="2" charset="-78"/>
              </a:rPr>
              <a:t>تقویت حافظه</a:t>
            </a:r>
            <a:endParaRPr lang="fa-IR" sz="2000" b="1" dirty="0">
              <a:cs typeface="B Mitra" panose="00000400000000000000" pitchFamily="2" charset="-78"/>
            </a:endParaRPr>
          </a:p>
          <a:p>
            <a:pPr algn="just" rtl="1"/>
            <a:r>
              <a:rPr lang="ar-SA" sz="2000" b="1" dirty="0">
                <a:cs typeface="B Mitra" panose="00000400000000000000" pitchFamily="2" charset="-78"/>
              </a:rPr>
              <a:t>جلوگیری از سفید شدن مو</a:t>
            </a:r>
            <a:endParaRPr lang="fa-IR" sz="20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ت</a:t>
            </a:r>
            <a:r>
              <a:rPr lang="ar-SA" sz="2000" b="1" dirty="0">
                <a:cs typeface="B Mitra" panose="00000400000000000000" pitchFamily="2" charset="-78"/>
              </a:rPr>
              <a:t>سکین دردهای روماتیسمی</a:t>
            </a:r>
            <a:endParaRPr lang="fa-IR" sz="20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تسکین سوزش و درد ناشی ازسوختگی و جلوگیری از بروز تاول</a:t>
            </a: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کمپرس پوست در موارد آفتاب زدگی، سرمازدگی، گزش مار، عقرب و حشرات با روغن زیتون سبب تسکین درد و سوزش و التیام می‌شود. </a:t>
            </a:r>
          </a:p>
          <a:p>
            <a:pPr algn="just" rtl="1"/>
            <a:r>
              <a:rPr lang="fa-IR" sz="2000" b="1" dirty="0">
                <a:cs typeface="B Mitra" panose="00000400000000000000" pitchFamily="2" charset="-78"/>
              </a:rPr>
              <a:t>همچنین ماساژ پوست با روغن زیتون، تعریق زیاد را کاهش  می دهد 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sp>
        <p:nvSpPr>
          <p:cNvPr id="4" name="AutoShape 2" descr="نتیجه تصویری برای خواص درمانی زیتو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4" descr="نتیجه تصویری برای خواص درمانی زیتون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8" name="Picture 6" descr="نتیجه تصویری برای خواص درمانی زیتون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855963" cy="275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548680"/>
            <a:ext cx="8856984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fa-IR" sz="3000" b="1" dirty="0">
                <a:solidFill>
                  <a:prstClr val="black"/>
                </a:solidFill>
                <a:cs typeface="B Mitra" panose="00000400000000000000" pitchFamily="2" charset="-78"/>
              </a:rPr>
              <a:t>اثر (درصد تاثیرگذاری) روغن زیتون در کاهش ابتلا به بیماری ها</a:t>
            </a:r>
            <a:endParaRPr lang="en-US" sz="3000" b="1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57163"/>
              </p:ext>
            </p:extLst>
          </p:nvPr>
        </p:nvGraphicFramePr>
        <p:xfrm>
          <a:off x="1331640" y="1556790"/>
          <a:ext cx="6840760" cy="396044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{2D5ABB26-0587-4C30-8999-92F81FD0307C}</a:tableStyleId>
              </a:tblPr>
              <a:tblGrid>
                <a:gridCol w="37430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976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94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اثر (درصد تاثیرگذاری) روغن زیتون در کاهش ابتلا به بیماری ها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نوع بیماری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5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30&lt;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بیماری های عروقی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79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35&lt;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انواع سرطان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9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70&lt;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یبوست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79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50&lt;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چاقی مفرط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9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25&lt;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دیابت نوع دوم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79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30&lt;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پوسیدگی دندان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6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ترکیبات و ارزش غذایی میوه و روغن زیتون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92305"/>
              </p:ext>
            </p:extLst>
          </p:nvPr>
        </p:nvGraphicFramePr>
        <p:xfrm>
          <a:off x="179513" y="1268763"/>
          <a:ext cx="8784975" cy="5472605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916363"/>
                <a:gridCol w="1934306"/>
                <a:gridCol w="1934306"/>
              </a:tblGrid>
              <a:tr h="374077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ارزش تقریبی در 100 گرم روغن زیتون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انرژی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کیلوکالری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884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چربی کل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100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7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مواد </a:t>
                      </a:r>
                      <a:r>
                        <a:rPr lang="fa-IR" sz="2000" u="none" strike="noStrike" dirty="0" smtClean="0">
                          <a:effectLst/>
                        </a:rPr>
                        <a:t>معدنی</a:t>
                      </a:r>
                      <a:endParaRPr lang="fa-I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کلسیم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میلی 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آهن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میلی گرم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0.56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پتاسیم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میلی 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سدیم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میلی گرم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7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ویتامین </a:t>
                      </a:r>
                      <a:r>
                        <a:rPr lang="fa-IR" sz="2000" u="none" strike="noStrike" dirty="0" smtClean="0">
                          <a:effectLst/>
                        </a:rPr>
                        <a:t>ها</a:t>
                      </a: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ای (آلفاتوکوفرول)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میلی 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14.4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کا (فیلوشینون)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میکرو 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60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7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چربی </a:t>
                      </a:r>
                      <a:r>
                        <a:rPr lang="fa-IR" sz="2000" u="none" strike="noStrike" dirty="0" smtClean="0">
                          <a:effectLst/>
                        </a:rPr>
                        <a:t>ها</a:t>
                      </a: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اسیدهای چرب اشباع شده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13.8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2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اسیدهای چرب تک غیر اشباع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</a:rPr>
                        <a:t>73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اسیدهای چرب چند غیر اشباع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</a:rPr>
                        <a:t>گرم</a:t>
                      </a:r>
                      <a:endParaRPr lang="fa-IR" sz="20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10.5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6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81851"/>
              </p:ext>
            </p:extLst>
          </p:nvPr>
        </p:nvGraphicFramePr>
        <p:xfrm>
          <a:off x="1" y="89636"/>
          <a:ext cx="9251503" cy="6651720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5394195"/>
                <a:gridCol w="1928654"/>
                <a:gridCol w="1928654"/>
              </a:tblGrid>
              <a:tr h="301346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</a:rPr>
                        <a:t>ارزش تقریبی در 100 گرم کنسرو زیتون سبز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آب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گرم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75.3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انرژی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کیلوکالری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پروتئین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1.03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چربی کل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15.3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کربوهیدرات بر اساس انواع مختلف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3.8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فیبر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قند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0.54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مواد معدنی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کلسیم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میلی گرم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آهن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0.49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منیزیم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فسفر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پتاسیم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سدیم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1556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روی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ویتامین ها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ب1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0.021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ب2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0.007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ب3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ب6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میلی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0.03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فولات (املاح اسید فولیک)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میکرو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Vitamin A, RAE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میکرو 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Vitamin A, IU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IU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393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ای (آلفاتوکوفرول)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میلی گرم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3.8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کا (فیلوشینون)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میکرو گرم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1.4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چربی ها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اسیدهای چرب اشباع شده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اسیدهای چرب تک غیر اشباع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11.3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اسیدهای چرب چند غیر اشباع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>
                          <a:effectLst/>
                        </a:rPr>
                        <a:t>گرم</a:t>
                      </a:r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</a:endParaRPr>
                    </a:p>
                  </a:txBody>
                  <a:tcPr marL="5316" marR="5316" marT="53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1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8098"/>
          </a:xfrm>
        </p:spPr>
        <p:txBody>
          <a:bodyPr>
            <a:noAutofit/>
          </a:bodyPr>
          <a:lstStyle/>
          <a:p>
            <a:r>
              <a:rPr lang="fa-IR" sz="5400" dirty="0" smtClean="0">
                <a:cs typeface="B Titr" panose="00000700000000000000" pitchFamily="2" charset="-78"/>
              </a:rPr>
              <a:t>ترکیبات روغن زیتون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700808"/>
            <a:ext cx="9144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98</a:t>
            </a:r>
            <a:r>
              <a:rPr lang="ar-SA" sz="40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% روغن زيتون را </a:t>
            </a:r>
            <a:r>
              <a:rPr lang="ar-SA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گليسرول</a:t>
            </a:r>
            <a:r>
              <a:rPr lang="fa-IR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ها </a:t>
            </a:r>
            <a:r>
              <a:rPr lang="ar-SA" sz="40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تشكيل </a:t>
            </a:r>
            <a:r>
              <a:rPr lang="ar-SA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مي</a:t>
            </a:r>
            <a:r>
              <a:rPr lang="fa-IR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دهد</a:t>
            </a:r>
            <a:r>
              <a:rPr lang="ar-SA" sz="40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. تري گليسريدهاي آن </a:t>
            </a:r>
            <a:r>
              <a:rPr lang="ar-SA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شامل</a:t>
            </a:r>
            <a:r>
              <a:rPr lang="fa-IR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:</a:t>
            </a:r>
            <a:r>
              <a:rPr lang="ar-SA" sz="40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endParaRPr lang="fa-IR" sz="4000" b="1" dirty="0">
              <a:solidFill>
                <a:srgbClr val="000000"/>
              </a:solidFill>
              <a:latin typeface="Arial" pitchFamily="34" charset="0"/>
              <a:cs typeface="B Mitra" panose="00000400000000000000" pitchFamily="2" charset="-7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OOO</a:t>
            </a: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,(40-60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), POO(10-20); POL(5-7</a:t>
            </a: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%); OOL(10-20%) ; 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SOO(3-7</a:t>
            </a:r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%)</a:t>
            </a:r>
            <a:endParaRPr lang="fa-IR" sz="2800" b="1" dirty="0">
              <a:solidFill>
                <a:srgbClr val="000000"/>
              </a:solidFill>
              <a:latin typeface="Arial" pitchFamily="34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2%باقيمانده از 230 تركيب شيميايي ديگر تشكيل شده است كه شامل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: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آنتي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اكسيدان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ها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،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الفاتيك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ها</a:t>
            </a:r>
            <a:r>
              <a:rPr lang="ar-SA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،</a:t>
            </a:r>
            <a:r>
              <a:rPr lang="fa-IR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الكل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هاي </a:t>
            </a:r>
            <a:r>
              <a:rPr lang="ar-SA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تريپنيك ،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استرول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ها</a:t>
            </a:r>
            <a:r>
              <a:rPr lang="ar-SA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،</a:t>
            </a:r>
            <a:r>
              <a:rPr lang="fa-IR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هيدروكربن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ها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 و </a:t>
            </a:r>
            <a:r>
              <a:rPr lang="ar-SA" sz="3600" b="1" dirty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تركيبات معطر </a:t>
            </a:r>
            <a:r>
              <a:rPr lang="ar-SA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است</a:t>
            </a:r>
            <a:r>
              <a:rPr lang="fa-IR" sz="3600" b="1" dirty="0" smtClean="0">
                <a:solidFill>
                  <a:srgbClr val="000000"/>
                </a:solidFill>
                <a:latin typeface="Arial" pitchFamily="34" charset="0"/>
                <a:cs typeface="B Mitra" panose="00000400000000000000" pitchFamily="2" charset="-78"/>
              </a:rPr>
              <a:t>.</a:t>
            </a:r>
            <a:endParaRPr lang="ar-SA" sz="3600" b="1" dirty="0">
              <a:solidFill>
                <a:srgbClr val="000000"/>
              </a:solidFill>
              <a:latin typeface="Arial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14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057"/>
            <a:ext cx="8229600" cy="114300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ar-SA" altLang="en-US" sz="3600" b="1" dirty="0">
                <a:latin typeface="Calibri" pitchFamily="34" charset="0"/>
                <a:ea typeface="Calibri" pitchFamily="34" charset="0"/>
                <a:cs typeface="B Mitra" panose="00000400000000000000" pitchFamily="2" charset="-78"/>
              </a:rPr>
              <a:t>استاندارد</a:t>
            </a:r>
            <a:r>
              <a:rPr lang="fa-IR" altLang="en-US" sz="3600" b="1" dirty="0">
                <a:latin typeface="Calibri" pitchFamily="34" charset="0"/>
                <a:ea typeface="Calibri" pitchFamily="34" charset="0"/>
                <a:cs typeface="B Mitra" panose="00000400000000000000" pitchFamily="2" charset="-78"/>
              </a:rPr>
              <a:t> میزان</a:t>
            </a:r>
            <a:r>
              <a:rPr lang="ar-SA" altLang="en-US" sz="3600" b="1" dirty="0">
                <a:latin typeface="Calibri" pitchFamily="34" charset="0"/>
                <a:ea typeface="Calibri" pitchFamily="34" charset="0"/>
                <a:cs typeface="B Mitra" panose="00000400000000000000" pitchFamily="2" charset="-78"/>
              </a:rPr>
              <a:t> اسیدهای چرب روغن زیتون</a:t>
            </a:r>
            <a:r>
              <a:rPr lang="fa-IR" altLang="en-US" sz="3600" b="1" dirty="0">
                <a:latin typeface="Calibri" pitchFamily="34" charset="0"/>
                <a:ea typeface="Calibri" pitchFamily="34" charset="0"/>
                <a:cs typeface="B Mitra" panose="00000400000000000000" pitchFamily="2" charset="-78"/>
              </a:rPr>
              <a:t> (درصد)</a:t>
            </a:r>
            <a:endParaRPr lang="en-US" altLang="en-US" sz="3600" dirty="0">
              <a:latin typeface="Arial" pitchFamily="34" charset="0"/>
              <a:cs typeface="B Mitra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06571"/>
              </p:ext>
            </p:extLst>
          </p:nvPr>
        </p:nvGraphicFramePr>
        <p:xfrm>
          <a:off x="899592" y="980728"/>
          <a:ext cx="7344816" cy="588873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63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0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83-55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اولییک اسید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5-</a:t>
                      </a:r>
                      <a:r>
                        <a:rPr lang="fa-IR" sz="2400" kern="1200" dirty="0">
                          <a:effectLst/>
                        </a:rPr>
                        <a:t>0/5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است</a:t>
                      </a:r>
                      <a:r>
                        <a:rPr lang="fa-IR" sz="2400" kern="1200" dirty="0">
                          <a:effectLst/>
                        </a:rPr>
                        <a:t>ئ</a:t>
                      </a:r>
                      <a:r>
                        <a:rPr lang="ar-SA" sz="2400" kern="1200" dirty="0">
                          <a:effectLst/>
                        </a:rPr>
                        <a:t>اریک اسید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20-7.5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پالمتیک اسید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3.5-</a:t>
                      </a:r>
                      <a:r>
                        <a:rPr lang="fa-IR" sz="2400" kern="1200" dirty="0">
                          <a:effectLst/>
                        </a:rPr>
                        <a:t>0/3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پالمیتولئیک  اسید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21-3.5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لینولیئک اسید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1</a:t>
                      </a:r>
                      <a:r>
                        <a:rPr lang="en-US" sz="2400" kern="1200" dirty="0">
                          <a:effectLst/>
                        </a:rPr>
                        <a:t>&gt;</a:t>
                      </a:r>
                      <a:r>
                        <a:rPr lang="fa-IR" sz="2400" kern="1200" dirty="0">
                          <a:effectLst/>
                        </a:rPr>
                        <a:t>0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لینولنیک اسید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6/</a:t>
                      </a:r>
                      <a:r>
                        <a:rPr lang="en-US" sz="2400" kern="1200" dirty="0">
                          <a:effectLst/>
                        </a:rPr>
                        <a:t>&gt;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آراشیدیک اسید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3/</a:t>
                      </a:r>
                      <a:r>
                        <a:rPr lang="en-US" sz="2400" kern="1200" dirty="0">
                          <a:effectLst/>
                        </a:rPr>
                        <a:t>&gt;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هپتادسنوئیک اسید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3/</a:t>
                      </a:r>
                      <a:r>
                        <a:rPr lang="en-US" sz="2400" kern="1200" dirty="0">
                          <a:effectLst/>
                        </a:rPr>
                        <a:t>&gt;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هپتادکانوئیک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>
                          <a:effectLst/>
                        </a:rPr>
                        <a:t>4/</a:t>
                      </a:r>
                      <a:r>
                        <a:rPr lang="en-US" sz="2400" kern="1200">
                          <a:effectLst/>
                        </a:rPr>
                        <a:t>&gt;</a:t>
                      </a:r>
                      <a:endParaRPr lang="en-US" sz="2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ایکوزئیک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>
                          <a:effectLst/>
                        </a:rPr>
                        <a:t>4/</a:t>
                      </a:r>
                      <a:r>
                        <a:rPr lang="en-US" sz="2400" kern="1200">
                          <a:effectLst/>
                        </a:rPr>
                        <a:t>&gt;</a:t>
                      </a:r>
                      <a:endParaRPr lang="en-US" sz="2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بهنیک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>
                          <a:effectLst/>
                        </a:rPr>
                        <a:t>2/</a:t>
                      </a:r>
                      <a:r>
                        <a:rPr lang="en-US" sz="2400" kern="1200">
                          <a:effectLst/>
                        </a:rPr>
                        <a:t>&gt;</a:t>
                      </a:r>
                      <a:endParaRPr lang="en-US" sz="2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سیگنوسریک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5./</a:t>
                      </a:r>
                      <a:r>
                        <a:rPr lang="en-US" sz="2400" kern="1200" dirty="0">
                          <a:effectLst/>
                        </a:rPr>
                        <a:t> &gt;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مریستیک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>
                          <a:effectLst/>
                        </a:rPr>
                        <a:t>20</a:t>
                      </a:r>
                      <a:r>
                        <a:rPr lang="en-US" sz="2400" kern="1200">
                          <a:effectLst/>
                        </a:rPr>
                        <a:t>&gt;</a:t>
                      </a:r>
                      <a:endParaRPr lang="en-US" sz="2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effectLst/>
                        </a:rPr>
                        <a:t>ارزش پراکسید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43093" marR="43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8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673</Words>
  <Application>Microsoft Office PowerPoint</Application>
  <PresentationFormat>On-screen Show (4:3)</PresentationFormat>
  <Paragraphs>237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ارزش غذایی و دارویی زیتون</vt:lpstr>
      <vt:lpstr>PowerPoint Presentation</vt:lpstr>
      <vt:lpstr>خواص درمانی</vt:lpstr>
      <vt:lpstr>PowerPoint Presentation</vt:lpstr>
      <vt:lpstr>ترکیبات و ارزش غذایی میوه و روغن زیتون</vt:lpstr>
      <vt:lpstr>PowerPoint Presentation</vt:lpstr>
      <vt:lpstr>ترکیبات روغن زیتون</vt:lpstr>
      <vt:lpstr>استاندارد میزان اسیدهای چرب روغن زیتون (درصد)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ارزش غذایی و دارویی زیتون</dc:title>
  <dc:creator>zeytoon</dc:creator>
  <cp:lastModifiedBy>zeytoon</cp:lastModifiedBy>
  <cp:revision>2</cp:revision>
  <dcterms:created xsi:type="dcterms:W3CDTF">2018-09-16T04:34:57Z</dcterms:created>
  <dcterms:modified xsi:type="dcterms:W3CDTF">2018-09-16T04:38:45Z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