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B9ED1C-C5CB-49A9-BC39-37944B5DB527}" type="datetimeFigureOut">
              <a:rPr lang="en-US" smtClean="0"/>
              <a:t>9/16/2018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895BE-8BC8-4CA2-AAE4-5C4E4B6581A8}" type="slidenum">
              <a:rPr lang="en-US" smtClean="0"/>
              <a:t>‹#›</a:t>
            </a:fld>
            <a:endParaRPr lang="en-US"/>
          </a:p>
        </p:txBody>
      </p:sp>
    </p:spTree>
    <p:extLst>
      <p:ext uri="{BB962C8B-B14F-4D97-AF65-F5344CB8AC3E}">
        <p14:creationId xmlns:p14="http://schemas.microsoft.com/office/powerpoint/2010/main" val="3192308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26AE-690C-428F-BB9E-3991EC2C1783}"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944373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26AE-690C-428F-BB9E-3991EC2C1783}"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764790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26AE-690C-428F-BB9E-3991EC2C1783}"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634939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26AE-690C-428F-BB9E-3991EC2C1783}"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439446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26AE-690C-428F-BB9E-3991EC2C1783}"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420920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26AE-690C-428F-BB9E-3991EC2C1783}"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713624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E26AE-690C-428F-BB9E-3991EC2C1783}"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194309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FF44CD-4310-4070-BDD3-D1897B0BD924}"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0F734-B142-4238-9742-9DEEDED152F4}" type="slidenum">
              <a:rPr lang="en-US" smtClean="0"/>
              <a:t>‹#›</a:t>
            </a:fld>
            <a:endParaRPr lang="en-US"/>
          </a:p>
        </p:txBody>
      </p:sp>
    </p:spTree>
    <p:extLst>
      <p:ext uri="{BB962C8B-B14F-4D97-AF65-F5344CB8AC3E}">
        <p14:creationId xmlns:p14="http://schemas.microsoft.com/office/powerpoint/2010/main" val="3779338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FF44CD-4310-4070-BDD3-D1897B0BD924}"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0F734-B142-4238-9742-9DEEDED152F4}" type="slidenum">
              <a:rPr lang="en-US" smtClean="0"/>
              <a:t>‹#›</a:t>
            </a:fld>
            <a:endParaRPr lang="en-US"/>
          </a:p>
        </p:txBody>
      </p:sp>
    </p:spTree>
    <p:extLst>
      <p:ext uri="{BB962C8B-B14F-4D97-AF65-F5344CB8AC3E}">
        <p14:creationId xmlns:p14="http://schemas.microsoft.com/office/powerpoint/2010/main" val="1908083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FF44CD-4310-4070-BDD3-D1897B0BD924}"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0F734-B142-4238-9742-9DEEDED152F4}" type="slidenum">
              <a:rPr lang="en-US" smtClean="0"/>
              <a:t>‹#›</a:t>
            </a:fld>
            <a:endParaRPr lang="en-US"/>
          </a:p>
        </p:txBody>
      </p:sp>
    </p:spTree>
    <p:extLst>
      <p:ext uri="{BB962C8B-B14F-4D97-AF65-F5344CB8AC3E}">
        <p14:creationId xmlns:p14="http://schemas.microsoft.com/office/powerpoint/2010/main" val="62317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FF44CD-4310-4070-BDD3-D1897B0BD924}"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0F734-B142-4238-9742-9DEEDED152F4}" type="slidenum">
              <a:rPr lang="en-US" smtClean="0"/>
              <a:t>‹#›</a:t>
            </a:fld>
            <a:endParaRPr lang="en-US"/>
          </a:p>
        </p:txBody>
      </p:sp>
    </p:spTree>
    <p:extLst>
      <p:ext uri="{BB962C8B-B14F-4D97-AF65-F5344CB8AC3E}">
        <p14:creationId xmlns:p14="http://schemas.microsoft.com/office/powerpoint/2010/main" val="2894584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FF44CD-4310-4070-BDD3-D1897B0BD924}"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0F734-B142-4238-9742-9DEEDED152F4}" type="slidenum">
              <a:rPr lang="en-US" smtClean="0"/>
              <a:t>‹#›</a:t>
            </a:fld>
            <a:endParaRPr lang="en-US"/>
          </a:p>
        </p:txBody>
      </p:sp>
    </p:spTree>
    <p:extLst>
      <p:ext uri="{BB962C8B-B14F-4D97-AF65-F5344CB8AC3E}">
        <p14:creationId xmlns:p14="http://schemas.microsoft.com/office/powerpoint/2010/main" val="262234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FF44CD-4310-4070-BDD3-D1897B0BD924}" type="datetimeFigureOut">
              <a:rPr lang="en-US" smtClean="0"/>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E0F734-B142-4238-9742-9DEEDED152F4}" type="slidenum">
              <a:rPr lang="en-US" smtClean="0"/>
              <a:t>‹#›</a:t>
            </a:fld>
            <a:endParaRPr lang="en-US"/>
          </a:p>
        </p:txBody>
      </p:sp>
    </p:spTree>
    <p:extLst>
      <p:ext uri="{BB962C8B-B14F-4D97-AF65-F5344CB8AC3E}">
        <p14:creationId xmlns:p14="http://schemas.microsoft.com/office/powerpoint/2010/main" val="1950321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FF44CD-4310-4070-BDD3-D1897B0BD924}" type="datetimeFigureOut">
              <a:rPr lang="en-US" smtClean="0"/>
              <a:t>9/16/2018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E0F734-B142-4238-9742-9DEEDED152F4}" type="slidenum">
              <a:rPr lang="en-US" smtClean="0"/>
              <a:t>‹#›</a:t>
            </a:fld>
            <a:endParaRPr lang="en-US"/>
          </a:p>
        </p:txBody>
      </p:sp>
    </p:spTree>
    <p:extLst>
      <p:ext uri="{BB962C8B-B14F-4D97-AF65-F5344CB8AC3E}">
        <p14:creationId xmlns:p14="http://schemas.microsoft.com/office/powerpoint/2010/main" val="1933100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FF44CD-4310-4070-BDD3-D1897B0BD924}" type="datetimeFigureOut">
              <a:rPr lang="en-US" smtClean="0"/>
              <a:t>9/16/2018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E0F734-B142-4238-9742-9DEEDED152F4}" type="slidenum">
              <a:rPr lang="en-US" smtClean="0"/>
              <a:t>‹#›</a:t>
            </a:fld>
            <a:endParaRPr lang="en-US"/>
          </a:p>
        </p:txBody>
      </p:sp>
    </p:spTree>
    <p:extLst>
      <p:ext uri="{BB962C8B-B14F-4D97-AF65-F5344CB8AC3E}">
        <p14:creationId xmlns:p14="http://schemas.microsoft.com/office/powerpoint/2010/main" val="3473428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FF44CD-4310-4070-BDD3-D1897B0BD924}" type="datetimeFigureOut">
              <a:rPr lang="en-US" smtClean="0"/>
              <a:t>9/16/2018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E0F734-B142-4238-9742-9DEEDED152F4}" type="slidenum">
              <a:rPr lang="en-US" smtClean="0"/>
              <a:t>‹#›</a:t>
            </a:fld>
            <a:endParaRPr lang="en-US"/>
          </a:p>
        </p:txBody>
      </p:sp>
    </p:spTree>
    <p:extLst>
      <p:ext uri="{BB962C8B-B14F-4D97-AF65-F5344CB8AC3E}">
        <p14:creationId xmlns:p14="http://schemas.microsoft.com/office/powerpoint/2010/main" val="1270826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FF44CD-4310-4070-BDD3-D1897B0BD924}" type="datetimeFigureOut">
              <a:rPr lang="en-US" smtClean="0"/>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E0F734-B142-4238-9742-9DEEDED152F4}" type="slidenum">
              <a:rPr lang="en-US" smtClean="0"/>
              <a:t>‹#›</a:t>
            </a:fld>
            <a:endParaRPr lang="en-US"/>
          </a:p>
        </p:txBody>
      </p:sp>
    </p:spTree>
    <p:extLst>
      <p:ext uri="{BB962C8B-B14F-4D97-AF65-F5344CB8AC3E}">
        <p14:creationId xmlns:p14="http://schemas.microsoft.com/office/powerpoint/2010/main" val="1489581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FF44CD-4310-4070-BDD3-D1897B0BD924}" type="datetimeFigureOut">
              <a:rPr lang="en-US" smtClean="0"/>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E0F734-B142-4238-9742-9DEEDED152F4}" type="slidenum">
              <a:rPr lang="en-US" smtClean="0"/>
              <a:t>‹#›</a:t>
            </a:fld>
            <a:endParaRPr lang="en-US"/>
          </a:p>
        </p:txBody>
      </p:sp>
    </p:spTree>
    <p:extLst>
      <p:ext uri="{BB962C8B-B14F-4D97-AF65-F5344CB8AC3E}">
        <p14:creationId xmlns:p14="http://schemas.microsoft.com/office/powerpoint/2010/main" val="1049676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5000"/>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FF44CD-4310-4070-BDD3-D1897B0BD924}" type="datetimeFigureOut">
              <a:rPr lang="en-US" smtClean="0"/>
              <a:t>9/16/2018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E0F734-B142-4238-9742-9DEEDED152F4}" type="slidenum">
              <a:rPr lang="en-US" smtClean="0"/>
              <a:t>‹#›</a:t>
            </a:fld>
            <a:endParaRPr lang="en-US"/>
          </a:p>
        </p:txBody>
      </p:sp>
    </p:spTree>
    <p:extLst>
      <p:ext uri="{BB962C8B-B14F-4D97-AF65-F5344CB8AC3E}">
        <p14:creationId xmlns:p14="http://schemas.microsoft.com/office/powerpoint/2010/main" val="846609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29600" cy="1008112"/>
          </a:xfrm>
        </p:spPr>
        <p:txBody>
          <a:bodyPr/>
          <a:lstStyle/>
          <a:p>
            <a:r>
              <a:rPr lang="fa-IR" b="1" dirty="0">
                <a:cs typeface="B Titr" panose="00000700000000000000" pitchFamily="2" charset="-78"/>
              </a:rPr>
              <a:t>تعرفه واردات محصولات زیتون</a:t>
            </a:r>
            <a:endParaRPr lang="en-US" b="1" dirty="0">
              <a:cs typeface="B Titr" panose="00000700000000000000" pitchFamily="2" charset="-78"/>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646093536"/>
              </p:ext>
            </p:extLst>
          </p:nvPr>
        </p:nvGraphicFramePr>
        <p:xfrm>
          <a:off x="0" y="980727"/>
          <a:ext cx="9144000" cy="5877273"/>
        </p:xfrm>
        <a:graphic>
          <a:graphicData uri="http://schemas.openxmlformats.org/drawingml/2006/table">
            <a:tbl>
              <a:tblPr rtl="1" firstRow="1" firstCol="1" bandRow="1">
                <a:tableStyleId>{5C22544A-7EE6-4342-B048-85BDC9FD1C3A}</a:tableStyleId>
              </a:tblPr>
              <a:tblGrid>
                <a:gridCol w="976502">
                  <a:extLst>
                    <a:ext uri="{9D8B030D-6E8A-4147-A177-3AD203B41FA5}">
                      <a16:colId xmlns:a16="http://schemas.microsoft.com/office/drawing/2014/main" xmlns="" val="20000"/>
                    </a:ext>
                  </a:extLst>
                </a:gridCol>
                <a:gridCol w="1819520">
                  <a:extLst>
                    <a:ext uri="{9D8B030D-6E8A-4147-A177-3AD203B41FA5}">
                      <a16:colId xmlns:a16="http://schemas.microsoft.com/office/drawing/2014/main" xmlns="" val="20001"/>
                    </a:ext>
                  </a:extLst>
                </a:gridCol>
                <a:gridCol w="4072339">
                  <a:extLst>
                    <a:ext uri="{9D8B030D-6E8A-4147-A177-3AD203B41FA5}">
                      <a16:colId xmlns:a16="http://schemas.microsoft.com/office/drawing/2014/main" xmlns="" val="20002"/>
                    </a:ext>
                  </a:extLst>
                </a:gridCol>
                <a:gridCol w="991848">
                  <a:extLst>
                    <a:ext uri="{9D8B030D-6E8A-4147-A177-3AD203B41FA5}">
                      <a16:colId xmlns:a16="http://schemas.microsoft.com/office/drawing/2014/main" xmlns="" val="20003"/>
                    </a:ext>
                  </a:extLst>
                </a:gridCol>
                <a:gridCol w="1283791">
                  <a:extLst>
                    <a:ext uri="{9D8B030D-6E8A-4147-A177-3AD203B41FA5}">
                      <a16:colId xmlns:a16="http://schemas.microsoft.com/office/drawing/2014/main" xmlns="" val="20004"/>
                    </a:ext>
                  </a:extLst>
                </a:gridCol>
              </a:tblGrid>
              <a:tr h="351785">
                <a:tc gridSpan="5">
                  <a:txBody>
                    <a:bodyPr/>
                    <a:lstStyle/>
                    <a:p>
                      <a:pPr algn="ctr" rtl="1">
                        <a:lnSpc>
                          <a:spcPct val="115000"/>
                        </a:lnSpc>
                        <a:spcAft>
                          <a:spcPts val="0"/>
                        </a:spcAft>
                      </a:pPr>
                      <a:r>
                        <a:rPr lang="ar-SA" sz="2000" b="1" dirty="0">
                          <a:effectLst/>
                          <a:cs typeface="B Mitra" panose="00000400000000000000" pitchFamily="2" charset="-78"/>
                        </a:rPr>
                        <a:t>عناوین و تعرفه های فرآورده های زیتون- برگرفته از کتاب مقررات و صادرات سال 95</a:t>
                      </a:r>
                      <a:endParaRPr lang="en-US" sz="2000" b="1" dirty="0">
                        <a:effectLst/>
                        <a:latin typeface="Calibri"/>
                        <a:ea typeface="Calibri"/>
                        <a:cs typeface="B Mitra" panose="00000400000000000000" pitchFamily="2" charset="-78"/>
                      </a:endParaRPr>
                    </a:p>
                  </a:txBody>
                  <a:tcPr marL="64371" marR="64371"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633567">
                <a:tc>
                  <a:txBody>
                    <a:bodyPr/>
                    <a:lstStyle/>
                    <a:p>
                      <a:pPr algn="just" rtl="1">
                        <a:lnSpc>
                          <a:spcPct val="115000"/>
                        </a:lnSpc>
                        <a:spcAft>
                          <a:spcPts val="0"/>
                        </a:spcAft>
                      </a:pPr>
                      <a:r>
                        <a:rPr lang="ar-SA" sz="1400" b="1">
                          <a:effectLst/>
                          <a:cs typeface="B Mitra" panose="00000400000000000000" pitchFamily="2" charset="-78"/>
                        </a:rPr>
                        <a:t>شماره تعرفه</a:t>
                      </a:r>
                      <a:endParaRPr lang="en-US" sz="1400" b="1">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ar-SA" sz="1400" b="1">
                          <a:effectLst/>
                          <a:cs typeface="B Mitra" panose="00000400000000000000" pitchFamily="2" charset="-78"/>
                        </a:rPr>
                        <a:t>عنوان کالا</a:t>
                      </a:r>
                      <a:endParaRPr lang="en-US" sz="1400" b="1">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ar-SA" sz="1400" b="1" dirty="0">
                          <a:effectLst/>
                          <a:cs typeface="B Mitra" panose="00000400000000000000" pitchFamily="2" charset="-78"/>
                        </a:rPr>
                        <a:t>عنوان سرتیتر کالا</a:t>
                      </a:r>
                      <a:endParaRPr lang="en-US" sz="1400" b="1" dirty="0">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ar-SA" sz="1400" b="1" dirty="0">
                          <a:effectLst/>
                          <a:cs typeface="B Mitra" panose="00000400000000000000" pitchFamily="2" charset="-78"/>
                        </a:rPr>
                        <a:t>حقوق ورودی</a:t>
                      </a:r>
                      <a:br>
                        <a:rPr lang="ar-SA" sz="1400" b="1" dirty="0">
                          <a:effectLst/>
                          <a:cs typeface="B Mitra" panose="00000400000000000000" pitchFamily="2" charset="-78"/>
                        </a:rPr>
                      </a:br>
                      <a:r>
                        <a:rPr lang="ar-SA" sz="1400" b="1" dirty="0">
                          <a:effectLst/>
                          <a:cs typeface="B Mitra" panose="00000400000000000000" pitchFamily="2" charset="-78"/>
                        </a:rPr>
                        <a:t> (درصد)</a:t>
                      </a:r>
                      <a:endParaRPr lang="en-US" sz="1400" b="1" dirty="0">
                        <a:effectLst/>
                        <a:latin typeface="Calibri"/>
                        <a:ea typeface="Calibri"/>
                        <a:cs typeface="B Mitra" panose="00000400000000000000" pitchFamily="2" charset="-78"/>
                      </a:endParaRPr>
                    </a:p>
                  </a:txBody>
                  <a:tcPr marL="64371" marR="64371" marT="0" marB="0" anchor="ctr"/>
                </a:tc>
                <a:tc>
                  <a:txBody>
                    <a:bodyPr/>
                    <a:lstStyle/>
                    <a:p>
                      <a:pPr algn="just" rtl="1">
                        <a:lnSpc>
                          <a:spcPct val="115000"/>
                        </a:lnSpc>
                        <a:spcAft>
                          <a:spcPts val="0"/>
                        </a:spcAft>
                      </a:pPr>
                      <a:r>
                        <a:rPr lang="ar-SA" sz="1400" b="1">
                          <a:effectLst/>
                          <a:cs typeface="B Mitra" panose="00000400000000000000" pitchFamily="2" charset="-78"/>
                        </a:rPr>
                        <a:t>توضیحات</a:t>
                      </a:r>
                      <a:endParaRPr lang="en-US" sz="1400" b="1">
                        <a:effectLst/>
                        <a:latin typeface="Calibri"/>
                        <a:ea typeface="Calibri"/>
                        <a:cs typeface="B Mitra" panose="00000400000000000000" pitchFamily="2" charset="-78"/>
                      </a:endParaRPr>
                    </a:p>
                  </a:txBody>
                  <a:tcPr marL="64371" marR="64371" marT="0" marB="0" anchor="ctr"/>
                </a:tc>
                <a:extLst>
                  <a:ext uri="{0D108BD9-81ED-4DB2-BD59-A6C34878D82A}">
                    <a16:rowId xmlns:a16="http://schemas.microsoft.com/office/drawing/2014/main" xmlns="" val="10001"/>
                  </a:ext>
                </a:extLst>
              </a:tr>
              <a:tr h="246250">
                <a:tc>
                  <a:txBody>
                    <a:bodyPr/>
                    <a:lstStyle/>
                    <a:p>
                      <a:pPr algn="just" rtl="1">
                        <a:lnSpc>
                          <a:spcPct val="115000"/>
                        </a:lnSpc>
                        <a:spcAft>
                          <a:spcPts val="0"/>
                        </a:spcAft>
                      </a:pPr>
                      <a:r>
                        <a:rPr lang="en-US" sz="1400" b="1">
                          <a:effectLst/>
                          <a:cs typeface="B Mitra" panose="00000400000000000000" pitchFamily="2" charset="-78"/>
                        </a:rPr>
                        <a:t>07099200</a:t>
                      </a:r>
                      <a:endParaRPr lang="en-US" sz="1400" b="1">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ar-SA" sz="1400" b="1">
                          <a:effectLst/>
                          <a:cs typeface="B Mitra" panose="00000400000000000000" pitchFamily="2" charset="-78"/>
                        </a:rPr>
                        <a:t>زیتون </a:t>
                      </a:r>
                      <a:r>
                        <a:rPr lang="en-US" sz="1400" b="1">
                          <a:effectLst/>
                          <a:cs typeface="B Mitra" panose="00000400000000000000" pitchFamily="2" charset="-78"/>
                        </a:rPr>
                        <a:t>squash</a:t>
                      </a:r>
                      <a:endParaRPr lang="en-US" sz="1400" b="1">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ar-SA" sz="1400" b="1">
                          <a:effectLst/>
                          <a:cs typeface="B Mitra" panose="00000400000000000000" pitchFamily="2" charset="-78"/>
                        </a:rPr>
                        <a:t>سایر سبزیجات، تازه یا سرد کرده</a:t>
                      </a:r>
                      <a:endParaRPr lang="en-US" sz="1400" b="1">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en-US" sz="1400" b="1" dirty="0">
                          <a:effectLst/>
                          <a:cs typeface="B Mitra" panose="00000400000000000000" pitchFamily="2" charset="-78"/>
                        </a:rPr>
                        <a:t>55</a:t>
                      </a:r>
                      <a:endParaRPr lang="en-US" sz="1400" b="1" dirty="0">
                        <a:effectLst/>
                        <a:latin typeface="Calibri"/>
                        <a:ea typeface="Calibri"/>
                        <a:cs typeface="B Mitra" panose="00000400000000000000" pitchFamily="2" charset="-78"/>
                      </a:endParaRPr>
                    </a:p>
                  </a:txBody>
                  <a:tcPr marL="64371" marR="64371" marT="0" marB="0" anchor="ctr"/>
                </a:tc>
                <a:tc rowSpan="3">
                  <a:txBody>
                    <a:bodyPr/>
                    <a:lstStyle/>
                    <a:p>
                      <a:pPr algn="r" rtl="1">
                        <a:lnSpc>
                          <a:spcPct val="115000"/>
                        </a:lnSpc>
                        <a:spcAft>
                          <a:spcPts val="0"/>
                        </a:spcAft>
                      </a:pPr>
                      <a:r>
                        <a:rPr lang="ar-SA" sz="1400" b="1" dirty="0">
                          <a:effectLst/>
                          <a:cs typeface="B Mitra" panose="00000400000000000000" pitchFamily="2" charset="-78"/>
                        </a:rPr>
                        <a:t>واردات</a:t>
                      </a:r>
                      <a:r>
                        <a:rPr lang="fa-IR" sz="1400" b="1" baseline="0" dirty="0">
                          <a:effectLst/>
                          <a:cs typeface="B Mitra" panose="00000400000000000000" pitchFamily="2" charset="-78"/>
                        </a:rPr>
                        <a:t> </a:t>
                      </a:r>
                      <a:r>
                        <a:rPr lang="ar-SA" sz="1400" b="1" dirty="0">
                          <a:effectLst/>
                          <a:cs typeface="B Mitra" panose="00000400000000000000" pitchFamily="2" charset="-78"/>
                        </a:rPr>
                        <a:t>ممنوع است</a:t>
                      </a:r>
                      <a:endParaRPr lang="en-US" sz="1400" b="1" dirty="0">
                        <a:effectLst/>
                        <a:latin typeface="Calibri"/>
                        <a:ea typeface="Calibri"/>
                        <a:cs typeface="B Mitra" panose="00000400000000000000" pitchFamily="2" charset="-78"/>
                      </a:endParaRPr>
                    </a:p>
                  </a:txBody>
                  <a:tcPr marL="64371" marR="64371" marT="0" marB="0" anchor="ctr"/>
                </a:tc>
                <a:extLst>
                  <a:ext uri="{0D108BD9-81ED-4DB2-BD59-A6C34878D82A}">
                    <a16:rowId xmlns:a16="http://schemas.microsoft.com/office/drawing/2014/main" xmlns="" val="10002"/>
                  </a:ext>
                </a:extLst>
              </a:tr>
              <a:tr h="492499">
                <a:tc>
                  <a:txBody>
                    <a:bodyPr/>
                    <a:lstStyle/>
                    <a:p>
                      <a:pPr algn="just" rtl="1">
                        <a:lnSpc>
                          <a:spcPct val="115000"/>
                        </a:lnSpc>
                        <a:spcAft>
                          <a:spcPts val="0"/>
                        </a:spcAft>
                      </a:pPr>
                      <a:r>
                        <a:rPr lang="en-US" sz="1400" b="1">
                          <a:effectLst/>
                          <a:cs typeface="B Mitra" panose="00000400000000000000" pitchFamily="2" charset="-78"/>
                        </a:rPr>
                        <a:t>20057000</a:t>
                      </a:r>
                      <a:endParaRPr lang="en-US" sz="1400" b="1">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ar-SA" sz="1400" b="1">
                          <a:effectLst/>
                          <a:cs typeface="B Mitra" panose="00000400000000000000" pitchFamily="2" charset="-78"/>
                        </a:rPr>
                        <a:t>زیتون</a:t>
                      </a:r>
                      <a:endParaRPr lang="en-US" sz="1400" b="1">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ar-SA" sz="1400" b="1">
                          <a:effectLst/>
                          <a:cs typeface="B Mitra" panose="00000400000000000000" pitchFamily="2" charset="-78"/>
                        </a:rPr>
                        <a:t>سایر سبزیجات آماده یا محفوظ شده به جزء در سرکه یا جوهر سرکه، یخ نزده، غیر از محصولات مشمول شماره 2006</a:t>
                      </a:r>
                      <a:endParaRPr lang="en-US" sz="1400" b="1">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en-US" sz="1400" b="1" dirty="0">
                          <a:effectLst/>
                          <a:cs typeface="B Mitra" panose="00000400000000000000" pitchFamily="2" charset="-78"/>
                        </a:rPr>
                        <a:t>40</a:t>
                      </a:r>
                      <a:endParaRPr lang="en-US" sz="1400" b="1" dirty="0">
                        <a:effectLst/>
                        <a:latin typeface="Calibri"/>
                        <a:ea typeface="Calibri"/>
                        <a:cs typeface="B Mitra" panose="00000400000000000000" pitchFamily="2" charset="-78"/>
                      </a:endParaRPr>
                    </a:p>
                  </a:txBody>
                  <a:tcPr marL="64371" marR="64371" marT="0" marB="0" anchor="ctr"/>
                </a:tc>
                <a:tc vMerge="1">
                  <a:txBody>
                    <a:bodyPr/>
                    <a:lstStyle/>
                    <a:p>
                      <a:endParaRPr lang="en-US"/>
                    </a:p>
                  </a:txBody>
                  <a:tcPr/>
                </a:tc>
                <a:extLst>
                  <a:ext uri="{0D108BD9-81ED-4DB2-BD59-A6C34878D82A}">
                    <a16:rowId xmlns:a16="http://schemas.microsoft.com/office/drawing/2014/main" xmlns="" val="10003"/>
                  </a:ext>
                </a:extLst>
              </a:tr>
              <a:tr h="738749">
                <a:tc>
                  <a:txBody>
                    <a:bodyPr/>
                    <a:lstStyle/>
                    <a:p>
                      <a:pPr algn="just" rtl="1">
                        <a:lnSpc>
                          <a:spcPct val="115000"/>
                        </a:lnSpc>
                        <a:spcAft>
                          <a:spcPts val="0"/>
                        </a:spcAft>
                      </a:pPr>
                      <a:r>
                        <a:rPr lang="en-US" sz="1400" b="1" dirty="0">
                          <a:effectLst/>
                          <a:cs typeface="B Mitra" panose="00000400000000000000" pitchFamily="2" charset="-78"/>
                        </a:rPr>
                        <a:t>07112000</a:t>
                      </a:r>
                      <a:endParaRPr lang="en-US" sz="1400" b="1" dirty="0">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ar-SA" sz="1400" b="1" dirty="0">
                          <a:effectLst/>
                          <a:cs typeface="B Mitra" panose="00000400000000000000" pitchFamily="2" charset="-78"/>
                        </a:rPr>
                        <a:t>زیتون</a:t>
                      </a:r>
                      <a:endParaRPr lang="en-US" sz="1400" b="1" dirty="0">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ar-SA" sz="1400" b="1" dirty="0">
                          <a:effectLst/>
                          <a:cs typeface="B Mitra" panose="00000400000000000000" pitchFamily="2" charset="-78"/>
                        </a:rPr>
                        <a:t>سبزیجات محفوظ شده بصورت موقت مثلا بوسیله گاز سولفور و یا در آب نمک، در آب گوگردی یا در سایر محلولهای محافظت کننده که به همان حالت قابل مصرف فوری نباشد</a:t>
                      </a:r>
                      <a:endParaRPr lang="en-US" sz="1400" b="1" dirty="0">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en-US" sz="1400" b="1" dirty="0">
                          <a:effectLst/>
                          <a:cs typeface="B Mitra" panose="00000400000000000000" pitchFamily="2" charset="-78"/>
                        </a:rPr>
                        <a:t>55</a:t>
                      </a:r>
                      <a:endParaRPr lang="en-US" sz="1400" b="1" dirty="0">
                        <a:effectLst/>
                        <a:latin typeface="Calibri"/>
                        <a:ea typeface="Calibri"/>
                        <a:cs typeface="B Mitra" panose="00000400000000000000" pitchFamily="2" charset="-78"/>
                      </a:endParaRPr>
                    </a:p>
                  </a:txBody>
                  <a:tcPr marL="64371" marR="64371" marT="0" marB="0" anchor="ctr"/>
                </a:tc>
                <a:tc vMerge="1">
                  <a:txBody>
                    <a:bodyPr/>
                    <a:lstStyle/>
                    <a:p>
                      <a:endParaRPr lang="en-US"/>
                    </a:p>
                  </a:txBody>
                  <a:tcPr/>
                </a:tc>
                <a:extLst>
                  <a:ext uri="{0D108BD9-81ED-4DB2-BD59-A6C34878D82A}">
                    <a16:rowId xmlns:a16="http://schemas.microsoft.com/office/drawing/2014/main" xmlns="" val="10004"/>
                  </a:ext>
                </a:extLst>
              </a:tr>
              <a:tr h="492499">
                <a:tc>
                  <a:txBody>
                    <a:bodyPr/>
                    <a:lstStyle/>
                    <a:p>
                      <a:pPr algn="just" rtl="1">
                        <a:lnSpc>
                          <a:spcPct val="115000"/>
                        </a:lnSpc>
                        <a:spcAft>
                          <a:spcPts val="0"/>
                        </a:spcAft>
                      </a:pPr>
                      <a:r>
                        <a:rPr lang="en-US" sz="1400" b="1">
                          <a:effectLst/>
                          <a:cs typeface="B Mitra" panose="00000400000000000000" pitchFamily="2" charset="-78"/>
                        </a:rPr>
                        <a:t>1509</a:t>
                      </a:r>
                      <a:endParaRPr lang="en-US" sz="1400" b="1">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en-US" sz="1400" b="1">
                          <a:effectLst/>
                          <a:cs typeface="B Mitra" panose="00000400000000000000" pitchFamily="2" charset="-78"/>
                        </a:rPr>
                        <a:t> </a:t>
                      </a:r>
                      <a:endParaRPr lang="en-US" sz="1400" b="1">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ar-SA" sz="1400" b="1" dirty="0">
                          <a:effectLst/>
                          <a:cs typeface="B Mitra" panose="00000400000000000000" pitchFamily="2" charset="-78"/>
                        </a:rPr>
                        <a:t>روغن زیتون و اجزاء آن، حتی تصفیه شده ولی از لحاظ شیمیایی تغییر نیافته</a:t>
                      </a:r>
                      <a:endParaRPr lang="en-US" sz="1400" b="1" dirty="0">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en-US" sz="1400" b="1">
                          <a:effectLst/>
                          <a:cs typeface="B Mitra" panose="00000400000000000000" pitchFamily="2" charset="-78"/>
                        </a:rPr>
                        <a:t> </a:t>
                      </a:r>
                      <a:endParaRPr lang="en-US" sz="1400" b="1">
                        <a:effectLst/>
                        <a:latin typeface="Calibri"/>
                        <a:ea typeface="Calibri"/>
                        <a:cs typeface="B Mitra" panose="00000400000000000000" pitchFamily="2" charset="-78"/>
                      </a:endParaRPr>
                    </a:p>
                  </a:txBody>
                  <a:tcPr marL="64371" marR="64371" marT="0" marB="0" anchor="ctr"/>
                </a:tc>
                <a:tc>
                  <a:txBody>
                    <a:bodyPr/>
                    <a:lstStyle/>
                    <a:p>
                      <a:pPr algn="just" rtl="1">
                        <a:lnSpc>
                          <a:spcPct val="115000"/>
                        </a:lnSpc>
                        <a:spcAft>
                          <a:spcPts val="0"/>
                        </a:spcAft>
                      </a:pPr>
                      <a:r>
                        <a:rPr lang="en-US" sz="1400" b="1" dirty="0">
                          <a:effectLst/>
                          <a:cs typeface="B Mitra" panose="00000400000000000000" pitchFamily="2" charset="-78"/>
                        </a:rPr>
                        <a:t> </a:t>
                      </a:r>
                      <a:endParaRPr lang="en-US" sz="1400" b="1" dirty="0">
                        <a:effectLst/>
                        <a:latin typeface="Calibri"/>
                        <a:ea typeface="Calibri"/>
                        <a:cs typeface="B Mitra" panose="00000400000000000000" pitchFamily="2" charset="-78"/>
                      </a:endParaRPr>
                    </a:p>
                  </a:txBody>
                  <a:tcPr marL="64371" marR="64371" marT="0" marB="0" anchor="ctr"/>
                </a:tc>
                <a:extLst>
                  <a:ext uri="{0D108BD9-81ED-4DB2-BD59-A6C34878D82A}">
                    <a16:rowId xmlns:a16="http://schemas.microsoft.com/office/drawing/2014/main" xmlns="" val="10005"/>
                  </a:ext>
                </a:extLst>
              </a:tr>
              <a:tr h="246250">
                <a:tc>
                  <a:txBody>
                    <a:bodyPr/>
                    <a:lstStyle/>
                    <a:p>
                      <a:pPr algn="just" rtl="1">
                        <a:lnSpc>
                          <a:spcPct val="115000"/>
                        </a:lnSpc>
                        <a:spcAft>
                          <a:spcPts val="0"/>
                        </a:spcAft>
                      </a:pPr>
                      <a:r>
                        <a:rPr lang="en-US" sz="1400" b="1">
                          <a:effectLst/>
                          <a:cs typeface="B Mitra" panose="00000400000000000000" pitchFamily="2" charset="-78"/>
                        </a:rPr>
                        <a:t>15091000</a:t>
                      </a:r>
                      <a:endParaRPr lang="en-US" sz="1400" b="1">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en-US" sz="1400" b="1">
                          <a:effectLst/>
                          <a:cs typeface="B Mitra" panose="00000400000000000000" pitchFamily="2" charset="-78"/>
                        </a:rPr>
                        <a:t> </a:t>
                      </a:r>
                      <a:endParaRPr lang="en-US" sz="1400" b="1">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ar-SA" sz="1400" b="1">
                          <a:effectLst/>
                          <a:cs typeface="B Mitra" panose="00000400000000000000" pitchFamily="2" charset="-78"/>
                        </a:rPr>
                        <a:t>بکر (روغن زیتون)</a:t>
                      </a:r>
                      <a:endParaRPr lang="en-US" sz="1400" b="1">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en-US" sz="1400" b="1">
                          <a:effectLst/>
                          <a:cs typeface="B Mitra" panose="00000400000000000000" pitchFamily="2" charset="-78"/>
                        </a:rPr>
                        <a:t> </a:t>
                      </a:r>
                      <a:endParaRPr lang="en-US" sz="1400" b="1">
                        <a:effectLst/>
                        <a:latin typeface="Calibri"/>
                        <a:ea typeface="Calibri"/>
                        <a:cs typeface="B Mitra" panose="00000400000000000000" pitchFamily="2" charset="-78"/>
                      </a:endParaRPr>
                    </a:p>
                  </a:txBody>
                  <a:tcPr marL="64371" marR="64371" marT="0" marB="0" anchor="ctr"/>
                </a:tc>
                <a:tc>
                  <a:txBody>
                    <a:bodyPr/>
                    <a:lstStyle/>
                    <a:p>
                      <a:pPr algn="just" rtl="1">
                        <a:lnSpc>
                          <a:spcPct val="115000"/>
                        </a:lnSpc>
                        <a:spcAft>
                          <a:spcPts val="0"/>
                        </a:spcAft>
                      </a:pPr>
                      <a:r>
                        <a:rPr lang="en-US" sz="1400" b="1" dirty="0">
                          <a:effectLst/>
                          <a:cs typeface="B Mitra" panose="00000400000000000000" pitchFamily="2" charset="-78"/>
                        </a:rPr>
                        <a:t> </a:t>
                      </a:r>
                      <a:endParaRPr lang="en-US" sz="1400" b="1" dirty="0">
                        <a:effectLst/>
                        <a:latin typeface="Calibri"/>
                        <a:ea typeface="Calibri"/>
                        <a:cs typeface="B Mitra" panose="00000400000000000000" pitchFamily="2" charset="-78"/>
                      </a:endParaRPr>
                    </a:p>
                  </a:txBody>
                  <a:tcPr marL="64371" marR="64371" marT="0" marB="0" anchor="ctr"/>
                </a:tc>
                <a:extLst>
                  <a:ext uri="{0D108BD9-81ED-4DB2-BD59-A6C34878D82A}">
                    <a16:rowId xmlns:a16="http://schemas.microsoft.com/office/drawing/2014/main" xmlns="" val="10006"/>
                  </a:ext>
                </a:extLst>
              </a:tr>
              <a:tr h="459427">
                <a:tc>
                  <a:txBody>
                    <a:bodyPr/>
                    <a:lstStyle/>
                    <a:p>
                      <a:pPr algn="just" rtl="1">
                        <a:lnSpc>
                          <a:spcPct val="115000"/>
                        </a:lnSpc>
                        <a:spcAft>
                          <a:spcPts val="0"/>
                        </a:spcAft>
                      </a:pPr>
                      <a:r>
                        <a:rPr lang="en-US" sz="1400" b="1">
                          <a:effectLst/>
                          <a:cs typeface="B Mitra" panose="00000400000000000000" pitchFamily="2" charset="-78"/>
                        </a:rPr>
                        <a:t>15091010</a:t>
                      </a:r>
                      <a:endParaRPr lang="en-US" sz="1400" b="1">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ar-SA" sz="1400" b="1" dirty="0">
                          <a:effectLst/>
                          <a:cs typeface="B Mitra" panose="00000400000000000000" pitchFamily="2" charset="-78"/>
                        </a:rPr>
                        <a:t>با بسته بندی سه لیتر و کمتر</a:t>
                      </a:r>
                      <a:endParaRPr lang="en-US" sz="1400" b="1" dirty="0">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ar-SA" sz="1400" b="1">
                          <a:effectLst/>
                          <a:cs typeface="B Mitra" panose="00000400000000000000" pitchFamily="2" charset="-78"/>
                        </a:rPr>
                        <a:t>بکر (روغن زیتون)</a:t>
                      </a:r>
                      <a:endParaRPr lang="en-US" sz="1400" b="1">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en-US" sz="1400" b="1">
                          <a:effectLst/>
                          <a:cs typeface="B Mitra" panose="00000400000000000000" pitchFamily="2" charset="-78"/>
                        </a:rPr>
                        <a:t>55</a:t>
                      </a:r>
                      <a:endParaRPr lang="en-US" sz="1400" b="1">
                        <a:effectLst/>
                        <a:latin typeface="Calibri"/>
                        <a:ea typeface="Calibri"/>
                        <a:cs typeface="B Mitra" panose="00000400000000000000" pitchFamily="2" charset="-78"/>
                      </a:endParaRPr>
                    </a:p>
                  </a:txBody>
                  <a:tcPr marL="64371" marR="64371" marT="0" marB="0" anchor="ctr"/>
                </a:tc>
                <a:tc rowSpan="3">
                  <a:txBody>
                    <a:bodyPr/>
                    <a:lstStyle/>
                    <a:p>
                      <a:pPr algn="r" rtl="1">
                        <a:lnSpc>
                          <a:spcPct val="115000"/>
                        </a:lnSpc>
                        <a:spcAft>
                          <a:spcPts val="0"/>
                        </a:spcAft>
                      </a:pPr>
                      <a:r>
                        <a:rPr lang="ar-SA" sz="1400" b="1" dirty="0" smtClean="0">
                          <a:effectLst/>
                          <a:cs typeface="B Mitra" panose="00000400000000000000" pitchFamily="2" charset="-78"/>
                        </a:rPr>
                        <a:t>واردات</a:t>
                      </a:r>
                      <a:r>
                        <a:rPr lang="fa-IR" sz="1400" b="1" dirty="0" smtClean="0">
                          <a:effectLst/>
                          <a:cs typeface="B Mitra" panose="00000400000000000000" pitchFamily="2" charset="-78"/>
                        </a:rPr>
                        <a:t> </a:t>
                      </a:r>
                      <a:r>
                        <a:rPr lang="ar-SA" sz="1400" b="1" dirty="0" smtClean="0">
                          <a:effectLst/>
                          <a:cs typeface="B Mitra" panose="00000400000000000000" pitchFamily="2" charset="-78"/>
                        </a:rPr>
                        <a:t>وفق </a:t>
                      </a:r>
                      <a:r>
                        <a:rPr lang="ar-SA" sz="1400" b="1" dirty="0">
                          <a:effectLst/>
                          <a:cs typeface="B Mitra" panose="00000400000000000000" pitchFamily="2" charset="-78"/>
                        </a:rPr>
                        <a:t>مقررات</a:t>
                      </a:r>
                      <a:br>
                        <a:rPr lang="ar-SA" sz="1400" b="1" dirty="0">
                          <a:effectLst/>
                          <a:cs typeface="B Mitra" panose="00000400000000000000" pitchFamily="2" charset="-78"/>
                        </a:rPr>
                      </a:br>
                      <a:r>
                        <a:rPr lang="ar-SA" sz="1400" b="1" dirty="0">
                          <a:effectLst/>
                          <a:cs typeface="B Mitra" panose="00000400000000000000" pitchFamily="2" charset="-78"/>
                        </a:rPr>
                        <a:t> انجام می پذیرد</a:t>
                      </a:r>
                      <a:endParaRPr lang="en-US" sz="1400" b="1" dirty="0">
                        <a:effectLst/>
                        <a:latin typeface="Calibri"/>
                        <a:ea typeface="Calibri"/>
                        <a:cs typeface="B Mitra" panose="00000400000000000000" pitchFamily="2" charset="-78"/>
                      </a:endParaRPr>
                    </a:p>
                  </a:txBody>
                  <a:tcPr marL="64371" marR="64371" marT="0" marB="0" anchor="ctr"/>
                </a:tc>
                <a:extLst>
                  <a:ext uri="{0D108BD9-81ED-4DB2-BD59-A6C34878D82A}">
                    <a16:rowId xmlns:a16="http://schemas.microsoft.com/office/drawing/2014/main" xmlns="" val="10007"/>
                  </a:ext>
                </a:extLst>
              </a:tr>
              <a:tr h="246250">
                <a:tc>
                  <a:txBody>
                    <a:bodyPr/>
                    <a:lstStyle/>
                    <a:p>
                      <a:pPr algn="just" rtl="1">
                        <a:lnSpc>
                          <a:spcPct val="115000"/>
                        </a:lnSpc>
                        <a:spcAft>
                          <a:spcPts val="0"/>
                        </a:spcAft>
                      </a:pPr>
                      <a:r>
                        <a:rPr lang="en-US" sz="1400" b="1">
                          <a:effectLst/>
                          <a:cs typeface="B Mitra" panose="00000400000000000000" pitchFamily="2" charset="-78"/>
                        </a:rPr>
                        <a:t>15091090</a:t>
                      </a:r>
                      <a:endParaRPr lang="en-US" sz="1400" b="1">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ar-SA" sz="1400" b="1">
                          <a:effectLst/>
                          <a:cs typeface="B Mitra" panose="00000400000000000000" pitchFamily="2" charset="-78"/>
                        </a:rPr>
                        <a:t>سایر</a:t>
                      </a:r>
                      <a:endParaRPr lang="en-US" sz="1400" b="1">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ar-SA" sz="1400" b="1" dirty="0">
                          <a:effectLst/>
                          <a:cs typeface="B Mitra" panose="00000400000000000000" pitchFamily="2" charset="-78"/>
                        </a:rPr>
                        <a:t>بکر (روغن زیتون)</a:t>
                      </a:r>
                      <a:endParaRPr lang="en-US" sz="1400" b="1" dirty="0">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en-US" sz="1400" b="1" dirty="0">
                          <a:effectLst/>
                          <a:cs typeface="B Mitra" panose="00000400000000000000" pitchFamily="2" charset="-78"/>
                        </a:rPr>
                        <a:t>26</a:t>
                      </a:r>
                      <a:endParaRPr lang="en-US" sz="1400" b="1" dirty="0">
                        <a:effectLst/>
                        <a:latin typeface="Calibri"/>
                        <a:ea typeface="Calibri"/>
                        <a:cs typeface="B Mitra" panose="00000400000000000000" pitchFamily="2" charset="-78"/>
                      </a:endParaRPr>
                    </a:p>
                  </a:txBody>
                  <a:tcPr marL="64371" marR="64371" marT="0" marB="0" anchor="ctr"/>
                </a:tc>
                <a:tc vMerge="1">
                  <a:txBody>
                    <a:bodyPr/>
                    <a:lstStyle/>
                    <a:p>
                      <a:endParaRPr lang="en-US"/>
                    </a:p>
                  </a:txBody>
                  <a:tcPr/>
                </a:tc>
                <a:extLst>
                  <a:ext uri="{0D108BD9-81ED-4DB2-BD59-A6C34878D82A}">
                    <a16:rowId xmlns:a16="http://schemas.microsoft.com/office/drawing/2014/main" xmlns="" val="10008"/>
                  </a:ext>
                </a:extLst>
              </a:tr>
              <a:tr h="1969997">
                <a:tc>
                  <a:txBody>
                    <a:bodyPr/>
                    <a:lstStyle/>
                    <a:p>
                      <a:pPr algn="just" rtl="1">
                        <a:lnSpc>
                          <a:spcPct val="115000"/>
                        </a:lnSpc>
                        <a:spcAft>
                          <a:spcPts val="0"/>
                        </a:spcAft>
                      </a:pPr>
                      <a:r>
                        <a:rPr lang="en-US" sz="1400" b="1">
                          <a:effectLst/>
                          <a:cs typeface="B Mitra" panose="00000400000000000000" pitchFamily="2" charset="-78"/>
                        </a:rPr>
                        <a:t>15100000</a:t>
                      </a:r>
                      <a:endParaRPr lang="en-US" sz="1400" b="1">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ar-SA" sz="1400" b="1" dirty="0">
                          <a:effectLst/>
                          <a:cs typeface="B Mitra" panose="00000400000000000000" pitchFamily="2" charset="-78"/>
                        </a:rPr>
                        <a:t>سایر روغنها و اجزاء آنها که منحصرا از زیتون بدست می آید، حتی تصفیه شده ولی از لحاظ شیمیایی تغییر نیافته و مخلوط این روغن ها یا اجزاء آنها با روغن ها یا اجزاء روغن های مشمول شماره 1509</a:t>
                      </a:r>
                      <a:endParaRPr lang="en-US" sz="1400" b="1" dirty="0">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ar-SA" sz="1400" b="1" dirty="0">
                          <a:effectLst/>
                          <a:cs typeface="B Mitra" panose="00000400000000000000" pitchFamily="2" charset="-78"/>
                        </a:rPr>
                        <a:t>سایر روغنها و اجزاء آنها که منحصرا از زیتون بدست می آید، حتی تصفیه شده ولی از لحاظ شیمیایی تغییر نیافته و مخلوط این روغن ها یا اجزاء آنها با روغن ها یا اجزاء روغن های مشمول شماره 1509</a:t>
                      </a:r>
                      <a:endParaRPr lang="en-US" sz="1400" b="1" dirty="0">
                        <a:effectLst/>
                        <a:latin typeface="Calibri"/>
                        <a:ea typeface="Calibri"/>
                        <a:cs typeface="B Mitra" panose="00000400000000000000" pitchFamily="2" charset="-78"/>
                      </a:endParaRPr>
                    </a:p>
                  </a:txBody>
                  <a:tcPr marL="64371" marR="64371" marT="0" marB="0" anchor="ctr"/>
                </a:tc>
                <a:tc>
                  <a:txBody>
                    <a:bodyPr/>
                    <a:lstStyle/>
                    <a:p>
                      <a:pPr algn="r" rtl="1">
                        <a:lnSpc>
                          <a:spcPct val="115000"/>
                        </a:lnSpc>
                        <a:spcAft>
                          <a:spcPts val="0"/>
                        </a:spcAft>
                      </a:pPr>
                      <a:r>
                        <a:rPr lang="en-US" sz="1400" b="1" dirty="0">
                          <a:effectLst/>
                          <a:cs typeface="B Mitra" panose="00000400000000000000" pitchFamily="2" charset="-78"/>
                        </a:rPr>
                        <a:t>32</a:t>
                      </a:r>
                      <a:endParaRPr lang="en-US" sz="1400" b="1" dirty="0">
                        <a:effectLst/>
                        <a:latin typeface="Calibri"/>
                        <a:ea typeface="Calibri"/>
                        <a:cs typeface="B Mitra" panose="00000400000000000000" pitchFamily="2" charset="-78"/>
                      </a:endParaRPr>
                    </a:p>
                  </a:txBody>
                  <a:tcPr marL="64371" marR="64371" marT="0" marB="0" anchor="ctr"/>
                </a:tc>
                <a:tc vMerge="1">
                  <a:txBody>
                    <a:bodyPr/>
                    <a:lstStyle/>
                    <a:p>
                      <a:endParaRPr lang="en-US"/>
                    </a:p>
                  </a:txBody>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1216652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fa-IR" b="1" dirty="0">
                <a:cs typeface="B Mitra" panose="00000400000000000000" pitchFamily="2" charset="-78"/>
              </a:rPr>
              <a:t>تعرفه های جهانی روغن و کنسرو زیتون</a:t>
            </a:r>
            <a:endParaRPr lang="en-US" b="1" dirty="0">
              <a:cs typeface="B Mitra" panose="00000400000000000000"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3652936561"/>
              </p:ext>
            </p:extLst>
          </p:nvPr>
        </p:nvGraphicFramePr>
        <p:xfrm>
          <a:off x="395536" y="1052736"/>
          <a:ext cx="8280920" cy="5474611"/>
        </p:xfrm>
        <a:graphic>
          <a:graphicData uri="http://schemas.openxmlformats.org/drawingml/2006/table">
            <a:tbl>
              <a:tblPr>
                <a:tableStyleId>{9DCAF9ED-07DC-4A11-8D7F-57B35C25682E}</a:tableStyleId>
              </a:tblPr>
              <a:tblGrid>
                <a:gridCol w="1008112">
                  <a:extLst>
                    <a:ext uri="{9D8B030D-6E8A-4147-A177-3AD203B41FA5}">
                      <a16:colId xmlns:a16="http://schemas.microsoft.com/office/drawing/2014/main" xmlns="" val="20000"/>
                    </a:ext>
                  </a:extLst>
                </a:gridCol>
                <a:gridCol w="5975796">
                  <a:extLst>
                    <a:ext uri="{9D8B030D-6E8A-4147-A177-3AD203B41FA5}">
                      <a16:colId xmlns:a16="http://schemas.microsoft.com/office/drawing/2014/main" xmlns="" val="20001"/>
                    </a:ext>
                  </a:extLst>
                </a:gridCol>
                <a:gridCol w="1297012">
                  <a:extLst>
                    <a:ext uri="{9D8B030D-6E8A-4147-A177-3AD203B41FA5}">
                      <a16:colId xmlns:a16="http://schemas.microsoft.com/office/drawing/2014/main" xmlns="" val="20002"/>
                    </a:ext>
                  </a:extLst>
                </a:gridCol>
              </a:tblGrid>
              <a:tr h="503877">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Product code</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Product description</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Total ad valorem equivalent tariff</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extLst>
                  <a:ext uri="{0D108BD9-81ED-4DB2-BD59-A6C34878D82A}">
                    <a16:rowId xmlns:a16="http://schemas.microsoft.com/office/drawing/2014/main" xmlns="" val="10000"/>
                  </a:ext>
                </a:extLst>
              </a:tr>
              <a:tr h="111230">
                <a:tc>
                  <a:txBody>
                    <a:bodyPr/>
                    <a:lstStyle/>
                    <a:p>
                      <a:pPr algn="l" fontAlgn="b"/>
                      <a:r>
                        <a:rPr lang="en-US" sz="1600" b="1" u="none" strike="noStrike">
                          <a:effectLst/>
                          <a:latin typeface="Times New Roman" panose="02020603050405020304" pitchFamily="18" charset="0"/>
                          <a:cs typeface="Times New Roman" panose="02020603050405020304" pitchFamily="18" charset="0"/>
                        </a:rPr>
                        <a:t>070992</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Fresh or chilled olives</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3.78%</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extLst>
                  <a:ext uri="{0D108BD9-81ED-4DB2-BD59-A6C34878D82A}">
                    <a16:rowId xmlns:a16="http://schemas.microsoft.com/office/drawing/2014/main" xmlns="" val="10001"/>
                  </a:ext>
                </a:extLst>
              </a:tr>
              <a:tr h="299211">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071120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tc>
                  <a:txBody>
                    <a:bodyPr/>
                    <a:lstStyle/>
                    <a:p>
                      <a:pPr algn="l" fontAlgn="b"/>
                      <a:r>
                        <a:rPr lang="en-US" sz="1600" b="1" u="none" strike="noStrike" dirty="0" err="1">
                          <a:effectLst/>
                          <a:latin typeface="Times New Roman" panose="02020603050405020304" pitchFamily="18" charset="0"/>
                          <a:cs typeface="Times New Roman" panose="02020603050405020304" pitchFamily="18" charset="0"/>
                        </a:rPr>
                        <a:t>Olives,provisionally</a:t>
                      </a:r>
                      <a:r>
                        <a:rPr lang="en-US" sz="1600" b="1" u="none" strike="noStrike" dirty="0">
                          <a:effectLst/>
                          <a:latin typeface="Times New Roman" panose="02020603050405020304" pitchFamily="18" charset="0"/>
                          <a:cs typeface="Times New Roman" panose="02020603050405020304" pitchFamily="18" charset="0"/>
                        </a:rPr>
                        <a:t> </a:t>
                      </a:r>
                      <a:r>
                        <a:rPr lang="en-US" sz="1600" b="1" u="none" strike="noStrike" dirty="0" err="1">
                          <a:effectLst/>
                          <a:latin typeface="Times New Roman" panose="02020603050405020304" pitchFamily="18" charset="0"/>
                          <a:cs typeface="Times New Roman" panose="02020603050405020304" pitchFamily="18" charset="0"/>
                        </a:rPr>
                        <a:t>preservd</a:t>
                      </a:r>
                      <a:r>
                        <a:rPr lang="en-US" sz="1600" b="1" u="none" strike="noStrike" dirty="0">
                          <a:effectLst/>
                          <a:latin typeface="Times New Roman" panose="02020603050405020304" pitchFamily="18" charset="0"/>
                          <a:cs typeface="Times New Roman" panose="02020603050405020304" pitchFamily="18" charset="0"/>
                        </a:rPr>
                        <a:t> but </a:t>
                      </a:r>
                      <a:r>
                        <a:rPr lang="en-US" sz="1600" b="1" u="none" strike="noStrike" dirty="0" err="1">
                          <a:effectLst/>
                          <a:latin typeface="Times New Roman" panose="02020603050405020304" pitchFamily="18" charset="0"/>
                          <a:cs typeface="Times New Roman" panose="02020603050405020304" pitchFamily="18" charset="0"/>
                        </a:rPr>
                        <a:t>nt</a:t>
                      </a:r>
                      <a:r>
                        <a:rPr lang="en-US" sz="1600" b="1" u="none" strike="noStrike" dirty="0">
                          <a:effectLst/>
                          <a:latin typeface="Times New Roman" panose="02020603050405020304" pitchFamily="18" charset="0"/>
                          <a:cs typeface="Times New Roman" panose="02020603050405020304" pitchFamily="18" charset="0"/>
                        </a:rPr>
                        <a:t> suitable f immediate consumption</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3.67%</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extLst>
                  <a:ext uri="{0D108BD9-81ED-4DB2-BD59-A6C34878D82A}">
                    <a16:rowId xmlns:a16="http://schemas.microsoft.com/office/drawing/2014/main" xmlns="" val="10002"/>
                  </a:ext>
                </a:extLst>
              </a:tr>
              <a:tr h="690745">
                <a:tc>
                  <a:txBody>
                    <a:bodyPr/>
                    <a:lstStyle/>
                    <a:p>
                      <a:pPr algn="l" fontAlgn="b"/>
                      <a:r>
                        <a:rPr lang="en-US" sz="1600" b="1" u="none" strike="noStrike">
                          <a:effectLst/>
                          <a:latin typeface="Times New Roman" panose="02020603050405020304" pitchFamily="18" charset="0"/>
                          <a:cs typeface="Times New Roman" panose="02020603050405020304" pitchFamily="18" charset="0"/>
                        </a:rPr>
                        <a:t>150910</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Virgin olive oil and its fractions obtained from the fruit of the olive tree solely by mechanical or other physical means under conditions that do not lead to deterioration of the oil</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43.25%</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extLst>
                  <a:ext uri="{0D108BD9-81ED-4DB2-BD59-A6C34878D82A}">
                    <a16:rowId xmlns:a16="http://schemas.microsoft.com/office/drawing/2014/main" xmlns="" val="10003"/>
                  </a:ext>
                </a:extLst>
              </a:tr>
              <a:tr h="299211">
                <a:tc>
                  <a:txBody>
                    <a:bodyPr/>
                    <a:lstStyle/>
                    <a:p>
                      <a:pPr algn="l" fontAlgn="b"/>
                      <a:r>
                        <a:rPr lang="en-US" sz="1600" b="1" u="none" strike="noStrike">
                          <a:effectLst/>
                          <a:latin typeface="Times New Roman" panose="02020603050405020304" pitchFamily="18" charset="0"/>
                          <a:cs typeface="Times New Roman" panose="02020603050405020304" pitchFamily="18" charset="0"/>
                        </a:rPr>
                        <a:t>150990</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Olive oil and its fractions refined but not chemically modified</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41.53%</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extLst>
                  <a:ext uri="{0D108BD9-81ED-4DB2-BD59-A6C34878D82A}">
                    <a16:rowId xmlns:a16="http://schemas.microsoft.com/office/drawing/2014/main" xmlns="" val="10004"/>
                  </a:ext>
                </a:extLst>
              </a:tr>
              <a:tr h="690745">
                <a:tc>
                  <a:txBody>
                    <a:bodyPr/>
                    <a:lstStyle/>
                    <a:p>
                      <a:pPr algn="l" fontAlgn="b"/>
                      <a:r>
                        <a:rPr lang="en-US" sz="1600" b="1" u="none" strike="noStrike">
                          <a:effectLst/>
                          <a:latin typeface="Times New Roman" panose="02020603050405020304" pitchFamily="18" charset="0"/>
                          <a:cs typeface="Times New Roman" panose="02020603050405020304" pitchFamily="18" charset="0"/>
                        </a:rPr>
                        <a:t>151000</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Other oils and their fractions, obtained solely from olives, whether or not refined, but not chemically modified, incl. blends of these oils or fractions with oils or fractions of heading 1509</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103.08%</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extLst>
                  <a:ext uri="{0D108BD9-81ED-4DB2-BD59-A6C34878D82A}">
                    <a16:rowId xmlns:a16="http://schemas.microsoft.com/office/drawing/2014/main" xmlns="" val="10005"/>
                  </a:ext>
                </a:extLst>
              </a:tr>
              <a:tr h="299211">
                <a:tc>
                  <a:txBody>
                    <a:bodyPr/>
                    <a:lstStyle/>
                    <a:p>
                      <a:pPr algn="l" fontAlgn="b"/>
                      <a:r>
                        <a:rPr lang="en-US" sz="1600" b="1" u="none" strike="noStrike">
                          <a:effectLst/>
                          <a:latin typeface="Times New Roman" panose="02020603050405020304" pitchFamily="18" charset="0"/>
                          <a:cs typeface="Times New Roman" panose="02020603050405020304" pitchFamily="18" charset="0"/>
                        </a:rPr>
                        <a:t>200570</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Olives, prepared or preserved otherwise than by vinegar or acetic acid (excl. frozen)</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tc>
                  <a:txBody>
                    <a:bodyPr/>
                    <a:lstStyle/>
                    <a:p>
                      <a:pPr algn="l" fontAlgn="b"/>
                      <a:r>
                        <a:rPr lang="en-US" sz="1600" b="1" u="none" strike="noStrike">
                          <a:effectLst/>
                          <a:latin typeface="Times New Roman" panose="02020603050405020304" pitchFamily="18" charset="0"/>
                          <a:cs typeface="Times New Roman" panose="02020603050405020304" pitchFamily="18" charset="0"/>
                        </a:rPr>
                        <a:t>0%</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extLst>
                  <a:ext uri="{0D108BD9-81ED-4DB2-BD59-A6C34878D82A}">
                    <a16:rowId xmlns:a16="http://schemas.microsoft.com/office/drawing/2014/main" xmlns="" val="10006"/>
                  </a:ext>
                </a:extLst>
              </a:tr>
              <a:tr h="1375929">
                <a:tc>
                  <a:txBody>
                    <a:bodyPr/>
                    <a:lstStyle/>
                    <a:p>
                      <a:pPr algn="l" fontAlgn="b"/>
                      <a:r>
                        <a:rPr lang="en-US" sz="1600" b="1" u="none" strike="noStrike">
                          <a:effectLst/>
                          <a:latin typeface="Times New Roman" panose="02020603050405020304" pitchFamily="18" charset="0"/>
                          <a:cs typeface="Times New Roman" panose="02020603050405020304" pitchFamily="18" charset="0"/>
                        </a:rPr>
                        <a:t>200599</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tc>
                  <a:txBody>
                    <a:bodyPr/>
                    <a:lstStyle/>
                    <a:p>
                      <a:pPr algn="l" fontAlgn="b"/>
                      <a:r>
                        <a:rPr lang="en-US" sz="1600" b="1" u="none" strike="noStrike">
                          <a:effectLst/>
                          <a:latin typeface="Times New Roman" panose="02020603050405020304" pitchFamily="18" charset="0"/>
                          <a:cs typeface="Times New Roman" panose="02020603050405020304" pitchFamily="18" charset="0"/>
                        </a:rPr>
                        <a:t>Vegetables and mixtures of vegetables, prepared or preserved otherwise than by vinegar, non-frozen (excl. preserved by sugar, homogenised vegetables of subheading 2005.10, and tomatoes, mushrooms, truffles, potatoes, peas Pisum sativum", beans "Vigna, Phaseolus", asparagus, olives, sweetcorn "Zea Mays var. Saccharata" and bamboo shoots, unmixed)"</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2.13%</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extLst>
                  <a:ext uri="{0D108BD9-81ED-4DB2-BD59-A6C34878D82A}">
                    <a16:rowId xmlns:a16="http://schemas.microsoft.com/office/drawing/2014/main" xmlns="" val="10007"/>
                  </a:ext>
                </a:extLst>
              </a:tr>
              <a:tr h="299211">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200600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tc>
                  <a:txBody>
                    <a:bodyPr/>
                    <a:lstStyle/>
                    <a:p>
                      <a:pPr algn="l" fontAlgn="b"/>
                      <a:r>
                        <a:rPr lang="en-US" sz="1600" b="1" u="none" strike="noStrike">
                          <a:effectLst/>
                          <a:latin typeface="Times New Roman" panose="02020603050405020304" pitchFamily="18" charset="0"/>
                          <a:cs typeface="Times New Roman" panose="02020603050405020304" pitchFamily="18" charset="0"/>
                        </a:rPr>
                        <a:t>Fruit,nut,fruit-peel&amp;pts of plant presvd by sugar (draind,glacû/cryst)</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20.31%</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509" marR="5509" marT="5509" marB="0" anchor="b"/>
                </a:tc>
                <a:extLst>
                  <a:ext uri="{0D108BD9-81ED-4DB2-BD59-A6C34878D82A}">
                    <a16:rowId xmlns:a16="http://schemas.microsoft.com/office/drawing/2014/main" xmlns="" val="10008"/>
                  </a:ext>
                </a:extLst>
              </a:tr>
            </a:tbl>
          </a:graphicData>
        </a:graphic>
      </p:graphicFrame>
      <p:sp>
        <p:nvSpPr>
          <p:cNvPr id="6" name="TextBox 5"/>
          <p:cNvSpPr txBox="1"/>
          <p:nvPr/>
        </p:nvSpPr>
        <p:spPr>
          <a:xfrm>
            <a:off x="107504" y="692696"/>
            <a:ext cx="1080120" cy="400110"/>
          </a:xfrm>
          <a:prstGeom prst="rect">
            <a:avLst/>
          </a:prstGeom>
          <a:noFill/>
        </p:spPr>
        <p:txBody>
          <a:bodyPr wrap="square" rtlCol="0">
            <a:spAutoFit/>
          </a:bodyPr>
          <a:lstStyle/>
          <a:p>
            <a:pPr algn="ctr"/>
            <a:r>
              <a:rPr lang="en-US" sz="2000" b="1" dirty="0">
                <a:solidFill>
                  <a:srgbClr val="FFFF00"/>
                </a:solidFill>
                <a:latin typeface="Times New Roman" panose="02020603050405020304" pitchFamily="18" charset="0"/>
                <a:cs typeface="Times New Roman" panose="02020603050405020304" pitchFamily="18" charset="0"/>
              </a:rPr>
              <a:t>Spain</a:t>
            </a:r>
          </a:p>
        </p:txBody>
      </p:sp>
    </p:spTree>
    <p:extLst>
      <p:ext uri="{BB962C8B-B14F-4D97-AF65-F5344CB8AC3E}">
        <p14:creationId xmlns:p14="http://schemas.microsoft.com/office/powerpoint/2010/main" val="2183446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504" y="76562"/>
            <a:ext cx="1080120" cy="400110"/>
          </a:xfrm>
          <a:prstGeom prst="rect">
            <a:avLst/>
          </a:prstGeom>
          <a:noFill/>
        </p:spPr>
        <p:txBody>
          <a:bodyPr wrap="square" rtlCol="0">
            <a:spAutoFit/>
          </a:bodyPr>
          <a:lstStyle/>
          <a:p>
            <a:pPr algn="ctr"/>
            <a:r>
              <a:rPr lang="en-US" sz="2000" b="1" dirty="0">
                <a:solidFill>
                  <a:srgbClr val="FFFF00"/>
                </a:solidFill>
                <a:latin typeface="Times New Roman" panose="02020603050405020304" pitchFamily="18" charset="0"/>
                <a:cs typeface="Times New Roman" panose="02020603050405020304" pitchFamily="18" charset="0"/>
              </a:rPr>
              <a:t>Italy</a:t>
            </a:r>
          </a:p>
        </p:txBody>
      </p:sp>
      <p:graphicFrame>
        <p:nvGraphicFramePr>
          <p:cNvPr id="7" name="Table 6"/>
          <p:cNvGraphicFramePr>
            <a:graphicFrameLocks noGrp="1"/>
          </p:cNvGraphicFramePr>
          <p:nvPr>
            <p:extLst>
              <p:ext uri="{D42A27DB-BD31-4B8C-83A1-F6EECF244321}">
                <p14:modId xmlns:p14="http://schemas.microsoft.com/office/powerpoint/2010/main" val="2108435841"/>
              </p:ext>
            </p:extLst>
          </p:nvPr>
        </p:nvGraphicFramePr>
        <p:xfrm>
          <a:off x="323529" y="487804"/>
          <a:ext cx="8496943" cy="5984415"/>
        </p:xfrm>
        <a:graphic>
          <a:graphicData uri="http://schemas.openxmlformats.org/drawingml/2006/table">
            <a:tbl>
              <a:tblPr>
                <a:tableStyleId>{10A1B5D5-9B99-4C35-A422-299274C87663}</a:tableStyleId>
              </a:tblPr>
              <a:tblGrid>
                <a:gridCol w="1008111">
                  <a:extLst>
                    <a:ext uri="{9D8B030D-6E8A-4147-A177-3AD203B41FA5}">
                      <a16:colId xmlns:a16="http://schemas.microsoft.com/office/drawing/2014/main" xmlns="" val="20000"/>
                    </a:ext>
                  </a:extLst>
                </a:gridCol>
                <a:gridCol w="5832648">
                  <a:extLst>
                    <a:ext uri="{9D8B030D-6E8A-4147-A177-3AD203B41FA5}">
                      <a16:colId xmlns:a16="http://schemas.microsoft.com/office/drawing/2014/main" xmlns="" val="20001"/>
                    </a:ext>
                  </a:extLst>
                </a:gridCol>
                <a:gridCol w="1656184">
                  <a:extLst>
                    <a:ext uri="{9D8B030D-6E8A-4147-A177-3AD203B41FA5}">
                      <a16:colId xmlns:a16="http://schemas.microsoft.com/office/drawing/2014/main" xmlns="" val="20002"/>
                    </a:ext>
                  </a:extLst>
                </a:gridCol>
              </a:tblGrid>
              <a:tr h="465706">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Product code</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Product description</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Total ad valorem equivalent tariff</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extLst>
                  <a:ext uri="{0D108BD9-81ED-4DB2-BD59-A6C34878D82A}">
                    <a16:rowId xmlns:a16="http://schemas.microsoft.com/office/drawing/2014/main" xmlns="" val="10000"/>
                  </a:ext>
                </a:extLst>
              </a:tr>
              <a:tr h="240881">
                <a:tc>
                  <a:txBody>
                    <a:bodyPr/>
                    <a:lstStyle/>
                    <a:p>
                      <a:pPr algn="ctr" fontAlgn="b"/>
                      <a:r>
                        <a:rPr lang="en-US" sz="1600" b="1" u="none" strike="noStrike" dirty="0">
                          <a:effectLst/>
                          <a:latin typeface="Times New Roman" panose="02020603050405020304" pitchFamily="18" charset="0"/>
                          <a:cs typeface="Times New Roman" panose="02020603050405020304" pitchFamily="18" charset="0"/>
                        </a:rPr>
                        <a:t>070992</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Fresh or chilled olives</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ctr" fontAlgn="b"/>
                      <a:r>
                        <a:rPr lang="en-US" sz="1600" b="1" u="none" strike="noStrike">
                          <a:effectLst/>
                          <a:latin typeface="Times New Roman" panose="02020603050405020304" pitchFamily="18" charset="0"/>
                          <a:cs typeface="Times New Roman" panose="02020603050405020304" pitchFamily="18" charset="0"/>
                        </a:rPr>
                        <a:t>3.78%</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extLst>
                  <a:ext uri="{0D108BD9-81ED-4DB2-BD59-A6C34878D82A}">
                    <a16:rowId xmlns:a16="http://schemas.microsoft.com/office/drawing/2014/main" xmlns="" val="10001"/>
                  </a:ext>
                </a:extLst>
              </a:tr>
              <a:tr h="476142">
                <a:tc>
                  <a:txBody>
                    <a:bodyPr/>
                    <a:lstStyle/>
                    <a:p>
                      <a:pPr algn="ctr" fontAlgn="b"/>
                      <a:r>
                        <a:rPr lang="en-US" sz="1600" b="1" u="none" strike="noStrike">
                          <a:effectLst/>
                          <a:latin typeface="Times New Roman" panose="02020603050405020304" pitchFamily="18" charset="0"/>
                          <a:cs typeface="Times New Roman" panose="02020603050405020304" pitchFamily="18" charset="0"/>
                        </a:rPr>
                        <a:t>071120</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600" b="1" u="none" strike="noStrike" dirty="0" err="1">
                          <a:effectLst/>
                          <a:latin typeface="Times New Roman" panose="02020603050405020304" pitchFamily="18" charset="0"/>
                          <a:cs typeface="Times New Roman" panose="02020603050405020304" pitchFamily="18" charset="0"/>
                        </a:rPr>
                        <a:t>Olives,provisionally</a:t>
                      </a:r>
                      <a:r>
                        <a:rPr lang="en-US" sz="1600" b="1" u="none" strike="noStrike" dirty="0">
                          <a:effectLst/>
                          <a:latin typeface="Times New Roman" panose="02020603050405020304" pitchFamily="18" charset="0"/>
                          <a:cs typeface="Times New Roman" panose="02020603050405020304" pitchFamily="18" charset="0"/>
                        </a:rPr>
                        <a:t> </a:t>
                      </a:r>
                      <a:r>
                        <a:rPr lang="en-US" sz="1600" b="1" u="none" strike="noStrike" dirty="0" err="1">
                          <a:effectLst/>
                          <a:latin typeface="Times New Roman" panose="02020603050405020304" pitchFamily="18" charset="0"/>
                          <a:cs typeface="Times New Roman" panose="02020603050405020304" pitchFamily="18" charset="0"/>
                        </a:rPr>
                        <a:t>preservd</a:t>
                      </a:r>
                      <a:r>
                        <a:rPr lang="en-US" sz="1600" b="1" u="none" strike="noStrike" dirty="0">
                          <a:effectLst/>
                          <a:latin typeface="Times New Roman" panose="02020603050405020304" pitchFamily="18" charset="0"/>
                          <a:cs typeface="Times New Roman" panose="02020603050405020304" pitchFamily="18" charset="0"/>
                        </a:rPr>
                        <a:t> but </a:t>
                      </a:r>
                      <a:r>
                        <a:rPr lang="en-US" sz="1600" b="1" u="none" strike="noStrike" dirty="0" err="1">
                          <a:effectLst/>
                          <a:latin typeface="Times New Roman" panose="02020603050405020304" pitchFamily="18" charset="0"/>
                          <a:cs typeface="Times New Roman" panose="02020603050405020304" pitchFamily="18" charset="0"/>
                        </a:rPr>
                        <a:t>nt</a:t>
                      </a:r>
                      <a:r>
                        <a:rPr lang="en-US" sz="1600" b="1" u="none" strike="noStrike" dirty="0">
                          <a:effectLst/>
                          <a:latin typeface="Times New Roman" panose="02020603050405020304" pitchFamily="18" charset="0"/>
                          <a:cs typeface="Times New Roman" panose="02020603050405020304" pitchFamily="18" charset="0"/>
                        </a:rPr>
                        <a:t> suitable f immediate consumption</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ctr" fontAlgn="b"/>
                      <a:r>
                        <a:rPr lang="en-US" sz="1600" b="1" u="none" strike="noStrike">
                          <a:effectLst/>
                          <a:latin typeface="Times New Roman" panose="02020603050405020304" pitchFamily="18" charset="0"/>
                          <a:cs typeface="Times New Roman" panose="02020603050405020304" pitchFamily="18" charset="0"/>
                        </a:rPr>
                        <a:t>3.67%</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extLst>
                  <a:ext uri="{0D108BD9-81ED-4DB2-BD59-A6C34878D82A}">
                    <a16:rowId xmlns:a16="http://schemas.microsoft.com/office/drawing/2014/main" xmlns="" val="10002"/>
                  </a:ext>
                </a:extLst>
              </a:tr>
              <a:tr h="798644">
                <a:tc>
                  <a:txBody>
                    <a:bodyPr/>
                    <a:lstStyle/>
                    <a:p>
                      <a:pPr algn="ctr" fontAlgn="b"/>
                      <a:r>
                        <a:rPr lang="en-US" sz="1600" b="1" u="none" strike="noStrike">
                          <a:effectLst/>
                          <a:latin typeface="Times New Roman" panose="02020603050405020304" pitchFamily="18" charset="0"/>
                          <a:cs typeface="Times New Roman" panose="02020603050405020304" pitchFamily="18" charset="0"/>
                        </a:rPr>
                        <a:t>150910</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600" b="1" u="none" strike="noStrike">
                          <a:effectLst/>
                          <a:latin typeface="Times New Roman" panose="02020603050405020304" pitchFamily="18" charset="0"/>
                          <a:cs typeface="Times New Roman" panose="02020603050405020304" pitchFamily="18" charset="0"/>
                        </a:rPr>
                        <a:t>Virgin olive oil and its fractions obtained from the fruit of the olive tree solely by mechanical or other physical means under conditions that do not lead to deterioration of the oil</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ctr" fontAlgn="b"/>
                      <a:r>
                        <a:rPr lang="en-US" sz="1600" b="1" u="none" strike="noStrike">
                          <a:effectLst/>
                          <a:latin typeface="Times New Roman" panose="02020603050405020304" pitchFamily="18" charset="0"/>
                          <a:cs typeface="Times New Roman" panose="02020603050405020304" pitchFamily="18" charset="0"/>
                        </a:rPr>
                        <a:t>43.25%</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extLst>
                  <a:ext uri="{0D108BD9-81ED-4DB2-BD59-A6C34878D82A}">
                    <a16:rowId xmlns:a16="http://schemas.microsoft.com/office/drawing/2014/main" xmlns="" val="10003"/>
                  </a:ext>
                </a:extLst>
              </a:tr>
              <a:tr h="447741">
                <a:tc>
                  <a:txBody>
                    <a:bodyPr/>
                    <a:lstStyle/>
                    <a:p>
                      <a:pPr algn="ctr" fontAlgn="b"/>
                      <a:r>
                        <a:rPr lang="en-US" sz="1600" b="1" u="none" strike="noStrike">
                          <a:effectLst/>
                          <a:latin typeface="Times New Roman" panose="02020603050405020304" pitchFamily="18" charset="0"/>
                          <a:cs typeface="Times New Roman" panose="02020603050405020304" pitchFamily="18" charset="0"/>
                        </a:rPr>
                        <a:t>150990</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Olive oil and its fractions refined but not chemically modified</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ctr" fontAlgn="b"/>
                      <a:r>
                        <a:rPr lang="en-US" sz="1600" b="1" u="none" strike="noStrike">
                          <a:effectLst/>
                          <a:latin typeface="Times New Roman" panose="02020603050405020304" pitchFamily="18" charset="0"/>
                          <a:cs typeface="Times New Roman" panose="02020603050405020304" pitchFamily="18" charset="0"/>
                        </a:rPr>
                        <a:t>41.53%</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extLst>
                  <a:ext uri="{0D108BD9-81ED-4DB2-BD59-A6C34878D82A}">
                    <a16:rowId xmlns:a16="http://schemas.microsoft.com/office/drawing/2014/main" xmlns="" val="10004"/>
                  </a:ext>
                </a:extLst>
              </a:tr>
              <a:tr h="925914">
                <a:tc>
                  <a:txBody>
                    <a:bodyPr/>
                    <a:lstStyle/>
                    <a:p>
                      <a:pPr algn="ctr" fontAlgn="b"/>
                      <a:r>
                        <a:rPr lang="en-US" sz="1600" b="1" u="none" strike="noStrike" dirty="0">
                          <a:effectLst/>
                          <a:latin typeface="Times New Roman" panose="02020603050405020304" pitchFamily="18" charset="0"/>
                          <a:cs typeface="Times New Roman" panose="02020603050405020304" pitchFamily="18" charset="0"/>
                        </a:rPr>
                        <a:t>151000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Other oils and their fractions, obtained solely from olives, whether or not refined, but not chemically modified, incl. blends of these oils or fractions with oils or fractions of heading 1509</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ctr" fontAlgn="b"/>
                      <a:r>
                        <a:rPr lang="en-US" sz="1600" b="1" u="none" strike="noStrike">
                          <a:effectLst/>
                          <a:latin typeface="Times New Roman" panose="02020603050405020304" pitchFamily="18" charset="0"/>
                          <a:cs typeface="Times New Roman" panose="02020603050405020304" pitchFamily="18" charset="0"/>
                        </a:rPr>
                        <a:t>103.08%</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extLst>
                  <a:ext uri="{0D108BD9-81ED-4DB2-BD59-A6C34878D82A}">
                    <a16:rowId xmlns:a16="http://schemas.microsoft.com/office/drawing/2014/main" xmlns="" val="10005"/>
                  </a:ext>
                </a:extLst>
              </a:tr>
              <a:tr h="476142">
                <a:tc>
                  <a:txBody>
                    <a:bodyPr/>
                    <a:lstStyle/>
                    <a:p>
                      <a:pPr algn="ctr" fontAlgn="b"/>
                      <a:r>
                        <a:rPr lang="en-US" sz="1600" b="1" u="none" strike="noStrike">
                          <a:effectLst/>
                          <a:latin typeface="Times New Roman" panose="02020603050405020304" pitchFamily="18" charset="0"/>
                          <a:cs typeface="Times New Roman" panose="02020603050405020304" pitchFamily="18" charset="0"/>
                        </a:rPr>
                        <a:t>200570</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Olives, prepared or preserved otherwise than by vinegar or acetic acid (excl. frozen)</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ctr" fontAlgn="b"/>
                      <a:r>
                        <a:rPr lang="en-US" sz="1600" b="1" u="none" strike="noStrike">
                          <a:effectLst/>
                          <a:latin typeface="Times New Roman" panose="02020603050405020304" pitchFamily="18" charset="0"/>
                          <a:cs typeface="Times New Roman" panose="02020603050405020304" pitchFamily="18" charset="0"/>
                        </a:rPr>
                        <a:t>0%</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extLst>
                  <a:ext uri="{0D108BD9-81ED-4DB2-BD59-A6C34878D82A}">
                    <a16:rowId xmlns:a16="http://schemas.microsoft.com/office/drawing/2014/main" xmlns="" val="10006"/>
                  </a:ext>
                </a:extLst>
              </a:tr>
              <a:tr h="1616226">
                <a:tc>
                  <a:txBody>
                    <a:bodyPr/>
                    <a:lstStyle/>
                    <a:p>
                      <a:pPr algn="ctr" fontAlgn="b"/>
                      <a:r>
                        <a:rPr lang="en-US" sz="1600" b="1" u="none" strike="noStrike">
                          <a:effectLst/>
                          <a:latin typeface="Times New Roman" panose="02020603050405020304" pitchFamily="18" charset="0"/>
                          <a:cs typeface="Times New Roman" panose="02020603050405020304" pitchFamily="18" charset="0"/>
                        </a:rPr>
                        <a:t>200599</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Vegetables and mixtures of vegetables, prepared or preserved otherwise than by vinegar, non-frozen (excl. preserved by sugar, </a:t>
                      </a:r>
                      <a:r>
                        <a:rPr lang="en-US" sz="1600" b="1" u="none" strike="noStrike" dirty="0" err="1">
                          <a:effectLst/>
                          <a:latin typeface="Times New Roman" panose="02020603050405020304" pitchFamily="18" charset="0"/>
                          <a:cs typeface="Times New Roman" panose="02020603050405020304" pitchFamily="18" charset="0"/>
                        </a:rPr>
                        <a:t>homogenised</a:t>
                      </a:r>
                      <a:r>
                        <a:rPr lang="en-US" sz="1600" b="1" u="none" strike="noStrike" dirty="0">
                          <a:effectLst/>
                          <a:latin typeface="Times New Roman" panose="02020603050405020304" pitchFamily="18" charset="0"/>
                          <a:cs typeface="Times New Roman" panose="02020603050405020304" pitchFamily="18" charset="0"/>
                        </a:rPr>
                        <a:t> vegetables of subheading 2005.10, and tomatoes, mushrooms, truffles, potatoes, peas </a:t>
                      </a:r>
                      <a:r>
                        <a:rPr lang="en-US" sz="1600" b="1" u="none" strike="noStrike" dirty="0" err="1">
                          <a:effectLst/>
                          <a:latin typeface="Times New Roman" panose="02020603050405020304" pitchFamily="18" charset="0"/>
                          <a:cs typeface="Times New Roman" panose="02020603050405020304" pitchFamily="18" charset="0"/>
                        </a:rPr>
                        <a:t>Pisum</a:t>
                      </a:r>
                      <a:r>
                        <a:rPr lang="en-US" sz="1600" b="1" u="none" strike="noStrike" dirty="0">
                          <a:effectLst/>
                          <a:latin typeface="Times New Roman" panose="02020603050405020304" pitchFamily="18" charset="0"/>
                          <a:cs typeface="Times New Roman" panose="02020603050405020304" pitchFamily="18" charset="0"/>
                        </a:rPr>
                        <a:t> </a:t>
                      </a:r>
                      <a:r>
                        <a:rPr lang="en-US" sz="1600" b="1" u="none" strike="noStrike" dirty="0" err="1">
                          <a:effectLst/>
                          <a:latin typeface="Times New Roman" panose="02020603050405020304" pitchFamily="18" charset="0"/>
                          <a:cs typeface="Times New Roman" panose="02020603050405020304" pitchFamily="18" charset="0"/>
                        </a:rPr>
                        <a:t>sativum</a:t>
                      </a:r>
                      <a:r>
                        <a:rPr lang="en-US" sz="1600" b="1" u="none" strike="noStrike" dirty="0">
                          <a:effectLst/>
                          <a:latin typeface="Times New Roman" panose="02020603050405020304" pitchFamily="18" charset="0"/>
                          <a:cs typeface="Times New Roman" panose="02020603050405020304" pitchFamily="18" charset="0"/>
                        </a:rPr>
                        <a:t>", beans "</a:t>
                      </a:r>
                      <a:r>
                        <a:rPr lang="en-US" sz="1600" b="1" u="none" strike="noStrike" dirty="0" err="1">
                          <a:effectLst/>
                          <a:latin typeface="Times New Roman" panose="02020603050405020304" pitchFamily="18" charset="0"/>
                          <a:cs typeface="Times New Roman" panose="02020603050405020304" pitchFamily="18" charset="0"/>
                        </a:rPr>
                        <a:t>Vigna</a:t>
                      </a:r>
                      <a:r>
                        <a:rPr lang="en-US" sz="1600" b="1" u="none" strike="noStrike" dirty="0">
                          <a:effectLst/>
                          <a:latin typeface="Times New Roman" panose="02020603050405020304" pitchFamily="18" charset="0"/>
                          <a:cs typeface="Times New Roman" panose="02020603050405020304" pitchFamily="18" charset="0"/>
                        </a:rPr>
                        <a:t>, </a:t>
                      </a:r>
                      <a:r>
                        <a:rPr lang="en-US" sz="1600" b="1" u="none" strike="noStrike" dirty="0" err="1">
                          <a:effectLst/>
                          <a:latin typeface="Times New Roman" panose="02020603050405020304" pitchFamily="18" charset="0"/>
                          <a:cs typeface="Times New Roman" panose="02020603050405020304" pitchFamily="18" charset="0"/>
                        </a:rPr>
                        <a:t>Phaseolus</a:t>
                      </a:r>
                      <a:r>
                        <a:rPr lang="en-US" sz="1600" b="1" u="none" strike="noStrike" dirty="0">
                          <a:effectLst/>
                          <a:latin typeface="Times New Roman" panose="02020603050405020304" pitchFamily="18" charset="0"/>
                          <a:cs typeface="Times New Roman" panose="02020603050405020304" pitchFamily="18" charset="0"/>
                        </a:rPr>
                        <a:t>", asparagus, olives, </a:t>
                      </a:r>
                      <a:r>
                        <a:rPr lang="en-US" sz="1600" b="1" u="none" strike="noStrike" dirty="0" err="1">
                          <a:effectLst/>
                          <a:latin typeface="Times New Roman" panose="02020603050405020304" pitchFamily="18" charset="0"/>
                          <a:cs typeface="Times New Roman" panose="02020603050405020304" pitchFamily="18" charset="0"/>
                        </a:rPr>
                        <a:t>sweetcorn</a:t>
                      </a:r>
                      <a:r>
                        <a:rPr lang="en-US" sz="1600" b="1" u="none" strike="noStrike" dirty="0">
                          <a:effectLst/>
                          <a:latin typeface="Times New Roman" panose="02020603050405020304" pitchFamily="18" charset="0"/>
                          <a:cs typeface="Times New Roman" panose="02020603050405020304" pitchFamily="18" charset="0"/>
                        </a:rPr>
                        <a:t> "</a:t>
                      </a:r>
                      <a:r>
                        <a:rPr lang="en-US" sz="1600" b="1" u="none" strike="noStrike" dirty="0" err="1">
                          <a:effectLst/>
                          <a:latin typeface="Times New Roman" panose="02020603050405020304" pitchFamily="18" charset="0"/>
                          <a:cs typeface="Times New Roman" panose="02020603050405020304" pitchFamily="18" charset="0"/>
                        </a:rPr>
                        <a:t>Zea</a:t>
                      </a:r>
                      <a:r>
                        <a:rPr lang="en-US" sz="1600" b="1" u="none" strike="noStrike" dirty="0">
                          <a:effectLst/>
                          <a:latin typeface="Times New Roman" panose="02020603050405020304" pitchFamily="18" charset="0"/>
                          <a:cs typeface="Times New Roman" panose="02020603050405020304" pitchFamily="18" charset="0"/>
                        </a:rPr>
                        <a:t> Mays var. </a:t>
                      </a:r>
                      <a:r>
                        <a:rPr lang="en-US" sz="1600" b="1" u="none" strike="noStrike" dirty="0" err="1">
                          <a:effectLst/>
                          <a:latin typeface="Times New Roman" panose="02020603050405020304" pitchFamily="18" charset="0"/>
                          <a:cs typeface="Times New Roman" panose="02020603050405020304" pitchFamily="18" charset="0"/>
                        </a:rPr>
                        <a:t>Saccharata</a:t>
                      </a:r>
                      <a:r>
                        <a:rPr lang="en-US" sz="1600" b="1" u="none" strike="noStrike" dirty="0">
                          <a:effectLst/>
                          <a:latin typeface="Times New Roman" panose="02020603050405020304" pitchFamily="18" charset="0"/>
                          <a:cs typeface="Times New Roman" panose="02020603050405020304" pitchFamily="18" charset="0"/>
                        </a:rPr>
                        <a:t>" and bamboo shoots, unmixed)"</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ctr" fontAlgn="b"/>
                      <a:r>
                        <a:rPr lang="en-US" sz="1600" b="1" u="none" strike="noStrike">
                          <a:effectLst/>
                          <a:latin typeface="Times New Roman" panose="02020603050405020304" pitchFamily="18" charset="0"/>
                          <a:cs typeface="Times New Roman" panose="02020603050405020304" pitchFamily="18" charset="0"/>
                        </a:rPr>
                        <a:t>2.13%</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extLst>
                  <a:ext uri="{0D108BD9-81ED-4DB2-BD59-A6C34878D82A}">
                    <a16:rowId xmlns:a16="http://schemas.microsoft.com/office/drawing/2014/main" xmlns="" val="10007"/>
                  </a:ext>
                </a:extLst>
              </a:tr>
              <a:tr h="476142">
                <a:tc>
                  <a:txBody>
                    <a:bodyPr/>
                    <a:lstStyle/>
                    <a:p>
                      <a:pPr algn="ctr" fontAlgn="b"/>
                      <a:r>
                        <a:rPr lang="en-US" sz="1600" b="1" u="none" strike="noStrike" dirty="0">
                          <a:effectLst/>
                          <a:latin typeface="Times New Roman" panose="02020603050405020304" pitchFamily="18" charset="0"/>
                          <a:cs typeface="Times New Roman" panose="02020603050405020304" pitchFamily="18" charset="0"/>
                        </a:rPr>
                        <a:t>200600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600" b="1" u="none" strike="noStrike" dirty="0" err="1">
                          <a:effectLst/>
                          <a:latin typeface="Times New Roman" panose="02020603050405020304" pitchFamily="18" charset="0"/>
                          <a:cs typeface="Times New Roman" panose="02020603050405020304" pitchFamily="18" charset="0"/>
                        </a:rPr>
                        <a:t>Fruit,nut,fruit-peel&amp;pts</a:t>
                      </a:r>
                      <a:r>
                        <a:rPr lang="en-US" sz="1600" b="1" u="none" strike="noStrike" dirty="0">
                          <a:effectLst/>
                          <a:latin typeface="Times New Roman" panose="02020603050405020304" pitchFamily="18" charset="0"/>
                          <a:cs typeface="Times New Roman" panose="02020603050405020304" pitchFamily="18" charset="0"/>
                        </a:rPr>
                        <a:t> of plant </a:t>
                      </a:r>
                      <a:r>
                        <a:rPr lang="en-US" sz="1600" b="1" u="none" strike="noStrike" dirty="0" err="1">
                          <a:effectLst/>
                          <a:latin typeface="Times New Roman" panose="02020603050405020304" pitchFamily="18" charset="0"/>
                          <a:cs typeface="Times New Roman" panose="02020603050405020304" pitchFamily="18" charset="0"/>
                        </a:rPr>
                        <a:t>presvd</a:t>
                      </a:r>
                      <a:r>
                        <a:rPr lang="en-US" sz="1600" b="1" u="none" strike="noStrike" dirty="0">
                          <a:effectLst/>
                          <a:latin typeface="Times New Roman" panose="02020603050405020304" pitchFamily="18" charset="0"/>
                          <a:cs typeface="Times New Roman" panose="02020603050405020304" pitchFamily="18" charset="0"/>
                        </a:rPr>
                        <a:t> by sugar (</a:t>
                      </a:r>
                      <a:r>
                        <a:rPr lang="en-US" sz="1600" b="1" u="none" strike="noStrike" dirty="0" err="1">
                          <a:effectLst/>
                          <a:latin typeface="Times New Roman" panose="02020603050405020304" pitchFamily="18" charset="0"/>
                          <a:cs typeface="Times New Roman" panose="02020603050405020304" pitchFamily="18" charset="0"/>
                        </a:rPr>
                        <a:t>draind,glacû</a:t>
                      </a:r>
                      <a:r>
                        <a:rPr lang="en-US" sz="1600" b="1" u="none" strike="noStrike" dirty="0">
                          <a:effectLst/>
                          <a:latin typeface="Times New Roman" panose="02020603050405020304" pitchFamily="18" charset="0"/>
                          <a:cs typeface="Times New Roman" panose="02020603050405020304" pitchFamily="18" charset="0"/>
                        </a:rPr>
                        <a:t>/</a:t>
                      </a:r>
                      <a:r>
                        <a:rPr lang="en-US" sz="1600" b="1" u="none" strike="noStrike" dirty="0" err="1">
                          <a:effectLst/>
                          <a:latin typeface="Times New Roman" panose="02020603050405020304" pitchFamily="18" charset="0"/>
                          <a:cs typeface="Times New Roman" panose="02020603050405020304" pitchFamily="18" charset="0"/>
                        </a:rPr>
                        <a:t>cryst</a:t>
                      </a:r>
                      <a:r>
                        <a:rPr lang="en-US" sz="1600" b="1" u="none" strike="noStrike" dirty="0">
                          <a:effectLst/>
                          <a:latin typeface="Times New Roman" panose="02020603050405020304" pitchFamily="18" charset="0"/>
                          <a:cs typeface="Times New Roman" panose="02020603050405020304" pitchFamily="18" charset="0"/>
                        </a:rPr>
                        <a:t>)</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ctr" fontAlgn="b"/>
                      <a:r>
                        <a:rPr lang="en-US" sz="1600" b="1" u="none" strike="noStrike" dirty="0">
                          <a:effectLst/>
                          <a:latin typeface="Times New Roman" panose="02020603050405020304" pitchFamily="18" charset="0"/>
                          <a:cs typeface="Times New Roman" panose="02020603050405020304" pitchFamily="18" charset="0"/>
                        </a:rPr>
                        <a:t>20.31%</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333099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19308649"/>
              </p:ext>
            </p:extLst>
          </p:nvPr>
        </p:nvGraphicFramePr>
        <p:xfrm>
          <a:off x="323528" y="403538"/>
          <a:ext cx="8424936" cy="6085131"/>
        </p:xfrm>
        <a:graphic>
          <a:graphicData uri="http://schemas.openxmlformats.org/drawingml/2006/table">
            <a:tbl>
              <a:tblPr>
                <a:tableStyleId>{9DCAF9ED-07DC-4A11-8D7F-57B35C25682E}</a:tableStyleId>
              </a:tblPr>
              <a:tblGrid>
                <a:gridCol w="886835">
                  <a:extLst>
                    <a:ext uri="{9D8B030D-6E8A-4147-A177-3AD203B41FA5}">
                      <a16:colId xmlns:a16="http://schemas.microsoft.com/office/drawing/2014/main" xmlns="" val="20000"/>
                    </a:ext>
                  </a:extLst>
                </a:gridCol>
                <a:gridCol w="6097941">
                  <a:extLst>
                    <a:ext uri="{9D8B030D-6E8A-4147-A177-3AD203B41FA5}">
                      <a16:colId xmlns:a16="http://schemas.microsoft.com/office/drawing/2014/main" xmlns="" val="20001"/>
                    </a:ext>
                  </a:extLst>
                </a:gridCol>
                <a:gridCol w="1440160">
                  <a:extLst>
                    <a:ext uri="{9D8B030D-6E8A-4147-A177-3AD203B41FA5}">
                      <a16:colId xmlns:a16="http://schemas.microsoft.com/office/drawing/2014/main" xmlns="" val="20002"/>
                    </a:ext>
                  </a:extLst>
                </a:gridCol>
              </a:tblGrid>
              <a:tr h="388995">
                <a:tc>
                  <a:txBody>
                    <a:bodyPr/>
                    <a:lstStyle/>
                    <a:p>
                      <a:pPr algn="ctr" fontAlgn="b"/>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Product code</a:t>
                      </a:r>
                    </a:p>
                  </a:txBody>
                  <a:tcPr marL="5826" marR="5826" marT="5826" marB="0" anchor="b"/>
                </a:tc>
                <a:tc>
                  <a:txBody>
                    <a:bodyPr/>
                    <a:lstStyle/>
                    <a:p>
                      <a:pPr algn="ctr" fontAlgn="b"/>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Product description</a:t>
                      </a:r>
                    </a:p>
                  </a:txBody>
                  <a:tcPr marL="5826" marR="5826" marT="5826" marB="0" anchor="b"/>
                </a:tc>
                <a:tc>
                  <a:txBody>
                    <a:bodyPr/>
                    <a:lstStyle/>
                    <a:p>
                      <a:pPr algn="ctr" fontAlgn="b"/>
                      <a:r>
                        <a:rPr lang="en-US" sz="1200" b="1" u="none" strike="noStrike" kern="1200" dirty="0">
                          <a:solidFill>
                            <a:schemeClr val="dk1"/>
                          </a:solidFill>
                          <a:effectLst/>
                          <a:latin typeface="Times New Roman" panose="02020603050405020304" pitchFamily="18" charset="0"/>
                          <a:ea typeface="+mn-ea"/>
                          <a:cs typeface="Times New Roman" panose="02020603050405020304" pitchFamily="18" charset="0"/>
                        </a:rPr>
                        <a:t>Total ad valorem equivalent tariff</a:t>
                      </a:r>
                    </a:p>
                  </a:txBody>
                  <a:tcPr marL="5826" marR="5826" marT="5826" marB="0" anchor="b"/>
                </a:tc>
                <a:extLst>
                  <a:ext uri="{0D108BD9-81ED-4DB2-BD59-A6C34878D82A}">
                    <a16:rowId xmlns:a16="http://schemas.microsoft.com/office/drawing/2014/main" xmlns="" val="10000"/>
                  </a:ext>
                </a:extLst>
              </a:tr>
              <a:tr h="261363">
                <a:tc>
                  <a:txBody>
                    <a:bodyPr/>
                    <a:lstStyle/>
                    <a:p>
                      <a:pPr marL="0" algn="ctr" defTabSz="914400" rtl="0" eaLnBrk="1" fontAlgn="b" latinLnBrk="0" hangingPunct="1"/>
                      <a:r>
                        <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rPr>
                        <a:t>070992</a:t>
                      </a:r>
                    </a:p>
                  </a:txBody>
                  <a:tcPr marL="5826" marR="5826" marT="5826" marB="0" anchor="b"/>
                </a:tc>
                <a:tc>
                  <a:txBody>
                    <a:bodyPr/>
                    <a:lstStyle/>
                    <a:p>
                      <a:pPr marL="0" algn="ctr" defTabSz="914400" rtl="0" eaLnBrk="1" fontAlgn="b" latinLnBrk="0" hangingPunct="1"/>
                      <a:r>
                        <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rPr>
                        <a:t>Fresh or chilled olives</a:t>
                      </a:r>
                    </a:p>
                  </a:txBody>
                  <a:tcPr marL="5826" marR="5826" marT="5826" marB="0" anchor="b"/>
                </a:tc>
                <a:tc>
                  <a:txBody>
                    <a:bodyPr/>
                    <a:lstStyle/>
                    <a:p>
                      <a:pPr marL="0" algn="ctr" defTabSz="914400" rtl="0" eaLnBrk="1" fontAlgn="b" latinLnBrk="0" hangingPunct="1"/>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5.00%</a:t>
                      </a:r>
                    </a:p>
                  </a:txBody>
                  <a:tcPr marL="5826" marR="5826" marT="5826" marB="0" anchor="b"/>
                </a:tc>
                <a:extLst>
                  <a:ext uri="{0D108BD9-81ED-4DB2-BD59-A6C34878D82A}">
                    <a16:rowId xmlns:a16="http://schemas.microsoft.com/office/drawing/2014/main" xmlns="" val="10001"/>
                  </a:ext>
                </a:extLst>
              </a:tr>
              <a:tr h="516627">
                <a:tc>
                  <a:txBody>
                    <a:bodyPr/>
                    <a:lstStyle/>
                    <a:p>
                      <a:pPr marL="0" algn="ctr" defTabSz="914400" rtl="0" eaLnBrk="1" fontAlgn="b" latinLnBrk="0" hangingPunct="1"/>
                      <a:r>
                        <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rPr>
                        <a:t>071120</a:t>
                      </a:r>
                    </a:p>
                  </a:txBody>
                  <a:tcPr marL="5826" marR="5826" marT="5826" marB="0" anchor="b"/>
                </a:tc>
                <a:tc>
                  <a:txBody>
                    <a:bodyPr/>
                    <a:lstStyle/>
                    <a:p>
                      <a:pPr marL="0" algn="ctr" defTabSz="914400" rtl="0" eaLnBrk="1" fontAlgn="b" latinLnBrk="0" hangingPunct="1"/>
                      <a:r>
                        <a:rPr lang="en-US" sz="1600" b="1" u="none" strike="noStrike" kern="1200" dirty="0" err="1">
                          <a:solidFill>
                            <a:schemeClr val="dk1"/>
                          </a:solidFill>
                          <a:effectLst/>
                          <a:latin typeface="Times New Roman" panose="02020603050405020304" pitchFamily="18" charset="0"/>
                          <a:ea typeface="+mn-ea"/>
                          <a:cs typeface="Times New Roman" panose="02020603050405020304" pitchFamily="18" charset="0"/>
                        </a:rPr>
                        <a:t>Olives,provisionally</a:t>
                      </a:r>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r>
                        <a:rPr lang="en-US" sz="1600" b="1" u="none" strike="noStrike" kern="1200" dirty="0" err="1">
                          <a:solidFill>
                            <a:schemeClr val="dk1"/>
                          </a:solidFill>
                          <a:effectLst/>
                          <a:latin typeface="Times New Roman" panose="02020603050405020304" pitchFamily="18" charset="0"/>
                          <a:ea typeface="+mn-ea"/>
                          <a:cs typeface="Times New Roman" panose="02020603050405020304" pitchFamily="18" charset="0"/>
                        </a:rPr>
                        <a:t>preservd</a:t>
                      </a:r>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 but </a:t>
                      </a:r>
                      <a:r>
                        <a:rPr lang="en-US" sz="1600" b="1" u="none" strike="noStrike" kern="1200" dirty="0" err="1">
                          <a:solidFill>
                            <a:schemeClr val="dk1"/>
                          </a:solidFill>
                          <a:effectLst/>
                          <a:latin typeface="Times New Roman" panose="02020603050405020304" pitchFamily="18" charset="0"/>
                          <a:ea typeface="+mn-ea"/>
                          <a:cs typeface="Times New Roman" panose="02020603050405020304" pitchFamily="18" charset="0"/>
                        </a:rPr>
                        <a:t>nt</a:t>
                      </a:r>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 suitable f immediate consumption</a:t>
                      </a:r>
                    </a:p>
                  </a:txBody>
                  <a:tcPr marL="5826" marR="5826" marT="5826" marB="0" anchor="b"/>
                </a:tc>
                <a:tc>
                  <a:txBody>
                    <a:bodyPr/>
                    <a:lstStyle/>
                    <a:p>
                      <a:pPr marL="0" algn="ctr" defTabSz="914400" rtl="0" eaLnBrk="1" fontAlgn="b" latinLnBrk="0" hangingPunct="1"/>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3.14%</a:t>
                      </a:r>
                    </a:p>
                  </a:txBody>
                  <a:tcPr marL="5826" marR="5826" marT="5826" marB="0" anchor="b"/>
                </a:tc>
                <a:extLst>
                  <a:ext uri="{0D108BD9-81ED-4DB2-BD59-A6C34878D82A}">
                    <a16:rowId xmlns:a16="http://schemas.microsoft.com/office/drawing/2014/main" xmlns="" val="10002"/>
                  </a:ext>
                </a:extLst>
              </a:tr>
              <a:tr h="910087">
                <a:tc>
                  <a:txBody>
                    <a:bodyPr/>
                    <a:lstStyle/>
                    <a:p>
                      <a:pPr marL="0" algn="ctr" defTabSz="914400" rtl="0" eaLnBrk="1" fontAlgn="b" latinLnBrk="0" hangingPunct="1"/>
                      <a:r>
                        <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rPr>
                        <a:t>150910</a:t>
                      </a:r>
                    </a:p>
                  </a:txBody>
                  <a:tcPr marL="5826" marR="5826" marT="5826" marB="0" anchor="b"/>
                </a:tc>
                <a:tc>
                  <a:txBody>
                    <a:bodyPr/>
                    <a:lstStyle/>
                    <a:p>
                      <a:pPr marL="0" algn="ctr" defTabSz="914400" rtl="0" eaLnBrk="1" fontAlgn="b" latinLnBrk="0" hangingPunct="1"/>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Virgin olive oil and its fractions obtained from the fruit of the olive tree solely by mechanical or other physical means under conditions that do not lead to deterioration of the oil</a:t>
                      </a:r>
                    </a:p>
                  </a:txBody>
                  <a:tcPr marL="5826" marR="5826" marT="5826" marB="0" anchor="b"/>
                </a:tc>
                <a:tc>
                  <a:txBody>
                    <a:bodyPr/>
                    <a:lstStyle/>
                    <a:p>
                      <a:pPr marL="0" algn="ctr" defTabSz="914400" rtl="0" eaLnBrk="1" fontAlgn="b" latinLnBrk="0" hangingPunct="1"/>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1.21%</a:t>
                      </a:r>
                    </a:p>
                  </a:txBody>
                  <a:tcPr marL="5826" marR="5826" marT="5826" marB="0" anchor="b"/>
                </a:tc>
                <a:extLst>
                  <a:ext uri="{0D108BD9-81ED-4DB2-BD59-A6C34878D82A}">
                    <a16:rowId xmlns:a16="http://schemas.microsoft.com/office/drawing/2014/main" xmlns="" val="10003"/>
                  </a:ext>
                </a:extLst>
              </a:tr>
              <a:tr h="394063">
                <a:tc>
                  <a:txBody>
                    <a:bodyPr/>
                    <a:lstStyle/>
                    <a:p>
                      <a:pPr marL="0" algn="ctr" defTabSz="914400" rtl="0" eaLnBrk="1" fontAlgn="b" latinLnBrk="0" hangingPunct="1"/>
                      <a:r>
                        <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rPr>
                        <a:t>150990</a:t>
                      </a:r>
                    </a:p>
                  </a:txBody>
                  <a:tcPr marL="5826" marR="5826" marT="5826" marB="0" anchor="b"/>
                </a:tc>
                <a:tc>
                  <a:txBody>
                    <a:bodyPr/>
                    <a:lstStyle/>
                    <a:p>
                      <a:pPr marL="0" algn="ctr" defTabSz="914400" rtl="0" eaLnBrk="1" fontAlgn="b" latinLnBrk="0" hangingPunct="1"/>
                      <a:r>
                        <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rPr>
                        <a:t>Olive oil and its fractions refined but not chemically modified</a:t>
                      </a:r>
                    </a:p>
                  </a:txBody>
                  <a:tcPr marL="5826" marR="5826" marT="5826" marB="0" anchor="b"/>
                </a:tc>
                <a:tc>
                  <a:txBody>
                    <a:bodyPr/>
                    <a:lstStyle/>
                    <a:p>
                      <a:pPr marL="0" algn="ctr" defTabSz="914400" rtl="0" eaLnBrk="1" fontAlgn="b" latinLnBrk="0" hangingPunct="1"/>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1.19%</a:t>
                      </a:r>
                    </a:p>
                  </a:txBody>
                  <a:tcPr marL="5826" marR="5826" marT="5826" marB="0" anchor="b"/>
                </a:tc>
                <a:extLst>
                  <a:ext uri="{0D108BD9-81ED-4DB2-BD59-A6C34878D82A}">
                    <a16:rowId xmlns:a16="http://schemas.microsoft.com/office/drawing/2014/main" xmlns="" val="10004"/>
                  </a:ext>
                </a:extLst>
              </a:tr>
              <a:tr h="1039091">
                <a:tc>
                  <a:txBody>
                    <a:bodyPr/>
                    <a:lstStyle/>
                    <a:p>
                      <a:pPr marL="0" algn="ctr" defTabSz="914400" rtl="0" eaLnBrk="1" fontAlgn="b" latinLnBrk="0" hangingPunct="1"/>
                      <a:r>
                        <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rPr>
                        <a:t>151000</a:t>
                      </a:r>
                    </a:p>
                  </a:txBody>
                  <a:tcPr marL="5826" marR="5826" marT="5826" marB="0" anchor="b"/>
                </a:tc>
                <a:tc>
                  <a:txBody>
                    <a:bodyPr/>
                    <a:lstStyle/>
                    <a:p>
                      <a:pPr marL="0" algn="ctr" defTabSz="914400" rtl="0" eaLnBrk="1" fontAlgn="b" latinLnBrk="0" hangingPunct="1"/>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Other oils and their fractions, obtained solely from olives, whether or not refined, but not chemically modified, incl. blends of these oils or fractions with oils or fractions of heading 1509</a:t>
                      </a:r>
                    </a:p>
                  </a:txBody>
                  <a:tcPr marL="5826" marR="5826" marT="5826" marB="0" anchor="b"/>
                </a:tc>
                <a:tc>
                  <a:txBody>
                    <a:bodyPr/>
                    <a:lstStyle/>
                    <a:p>
                      <a:pPr marL="0" algn="ctr" defTabSz="914400" rtl="0" eaLnBrk="1" fontAlgn="b" latinLnBrk="0" hangingPunct="1"/>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1.23%</a:t>
                      </a:r>
                    </a:p>
                  </a:txBody>
                  <a:tcPr marL="5826" marR="5826" marT="5826" marB="0" anchor="b"/>
                </a:tc>
                <a:extLst>
                  <a:ext uri="{0D108BD9-81ED-4DB2-BD59-A6C34878D82A}">
                    <a16:rowId xmlns:a16="http://schemas.microsoft.com/office/drawing/2014/main" xmlns="" val="10005"/>
                  </a:ext>
                </a:extLst>
              </a:tr>
              <a:tr h="523068">
                <a:tc>
                  <a:txBody>
                    <a:bodyPr/>
                    <a:lstStyle/>
                    <a:p>
                      <a:pPr marL="0" algn="ctr" defTabSz="914400" rtl="0" eaLnBrk="1" fontAlgn="b" latinLnBrk="0" hangingPunct="1"/>
                      <a:r>
                        <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rPr>
                        <a:t>200570</a:t>
                      </a:r>
                    </a:p>
                  </a:txBody>
                  <a:tcPr marL="5826" marR="5826" marT="5826" marB="0" anchor="b"/>
                </a:tc>
                <a:tc>
                  <a:txBody>
                    <a:bodyPr/>
                    <a:lstStyle/>
                    <a:p>
                      <a:pPr marL="0" algn="ctr" defTabSz="914400" rtl="0" eaLnBrk="1" fontAlgn="b" latinLnBrk="0" hangingPunct="1"/>
                      <a:r>
                        <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rPr>
                        <a:t>Olives, prepared or preserved otherwise than by vinegar or acetic acid (excl. frozen)</a:t>
                      </a:r>
                    </a:p>
                  </a:txBody>
                  <a:tcPr marL="5826" marR="5826" marT="5826" marB="0" anchor="b"/>
                </a:tc>
                <a:tc>
                  <a:txBody>
                    <a:bodyPr/>
                    <a:lstStyle/>
                    <a:p>
                      <a:pPr marL="0" algn="ctr" defTabSz="914400" rtl="0" eaLnBrk="1" fontAlgn="b" latinLnBrk="0" hangingPunct="1"/>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2.01%</a:t>
                      </a:r>
                    </a:p>
                  </a:txBody>
                  <a:tcPr marL="5826" marR="5826" marT="5826" marB="0" anchor="b"/>
                </a:tc>
                <a:extLst>
                  <a:ext uri="{0D108BD9-81ED-4DB2-BD59-A6C34878D82A}">
                    <a16:rowId xmlns:a16="http://schemas.microsoft.com/office/drawing/2014/main" xmlns="" val="10006"/>
                  </a:ext>
                </a:extLst>
              </a:tr>
              <a:tr h="1537683">
                <a:tc>
                  <a:txBody>
                    <a:bodyPr/>
                    <a:lstStyle/>
                    <a:p>
                      <a:pPr marL="0" algn="ctr" defTabSz="914400" rtl="0" eaLnBrk="1" fontAlgn="b" latinLnBrk="0" hangingPunct="1"/>
                      <a:r>
                        <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rPr>
                        <a:t>200599</a:t>
                      </a:r>
                    </a:p>
                  </a:txBody>
                  <a:tcPr marL="5826" marR="5826" marT="5826" marB="0" anchor="b"/>
                </a:tc>
                <a:tc>
                  <a:txBody>
                    <a:bodyPr/>
                    <a:lstStyle/>
                    <a:p>
                      <a:pPr marL="0" algn="ctr" defTabSz="914400" rtl="0" eaLnBrk="1" fontAlgn="b" latinLnBrk="0" hangingPunct="1"/>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Vegetables and mixtures of vegetables, prepared or preserved otherwise than by vinegar, non-frozen (excl. preserved by sugar, </a:t>
                      </a:r>
                      <a:r>
                        <a:rPr lang="en-US" sz="1600" b="1" u="none" strike="noStrike" kern="1200" dirty="0" err="1">
                          <a:solidFill>
                            <a:schemeClr val="dk1"/>
                          </a:solidFill>
                          <a:effectLst/>
                          <a:latin typeface="Times New Roman" panose="02020603050405020304" pitchFamily="18" charset="0"/>
                          <a:ea typeface="+mn-ea"/>
                          <a:cs typeface="Times New Roman" panose="02020603050405020304" pitchFamily="18" charset="0"/>
                        </a:rPr>
                        <a:t>homogenised</a:t>
                      </a:r>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 vegetables of subheading 2005.10, and tomatoes, mushrooms, truffles, potatoes, peas </a:t>
                      </a:r>
                      <a:r>
                        <a:rPr lang="en-US" sz="1600" b="1" u="none" strike="noStrike" kern="1200" dirty="0" err="1">
                          <a:solidFill>
                            <a:schemeClr val="dk1"/>
                          </a:solidFill>
                          <a:effectLst/>
                          <a:latin typeface="Times New Roman" panose="02020603050405020304" pitchFamily="18" charset="0"/>
                          <a:ea typeface="+mn-ea"/>
                          <a:cs typeface="Times New Roman" panose="02020603050405020304" pitchFamily="18" charset="0"/>
                        </a:rPr>
                        <a:t>Pisum</a:t>
                      </a:r>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r>
                        <a:rPr lang="en-US" sz="1600" b="1" u="none" strike="noStrike" kern="1200" dirty="0" err="1">
                          <a:solidFill>
                            <a:schemeClr val="dk1"/>
                          </a:solidFill>
                          <a:effectLst/>
                          <a:latin typeface="Times New Roman" panose="02020603050405020304" pitchFamily="18" charset="0"/>
                          <a:ea typeface="+mn-ea"/>
                          <a:cs typeface="Times New Roman" panose="02020603050405020304" pitchFamily="18" charset="0"/>
                        </a:rPr>
                        <a:t>sativum</a:t>
                      </a:r>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 beans "</a:t>
                      </a:r>
                      <a:r>
                        <a:rPr lang="en-US" sz="1600" b="1" u="none" strike="noStrike" kern="1200" dirty="0" err="1">
                          <a:solidFill>
                            <a:schemeClr val="dk1"/>
                          </a:solidFill>
                          <a:effectLst/>
                          <a:latin typeface="Times New Roman" panose="02020603050405020304" pitchFamily="18" charset="0"/>
                          <a:ea typeface="+mn-ea"/>
                          <a:cs typeface="Times New Roman" panose="02020603050405020304" pitchFamily="18" charset="0"/>
                        </a:rPr>
                        <a:t>Vigna</a:t>
                      </a:r>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r>
                        <a:rPr lang="en-US" sz="1600" b="1" u="none" strike="noStrike" kern="1200" dirty="0" err="1">
                          <a:solidFill>
                            <a:schemeClr val="dk1"/>
                          </a:solidFill>
                          <a:effectLst/>
                          <a:latin typeface="Times New Roman" panose="02020603050405020304" pitchFamily="18" charset="0"/>
                          <a:ea typeface="+mn-ea"/>
                          <a:cs typeface="Times New Roman" panose="02020603050405020304" pitchFamily="18" charset="0"/>
                        </a:rPr>
                        <a:t>Phaseolus</a:t>
                      </a:r>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 asparagus, olives, </a:t>
                      </a:r>
                      <a:r>
                        <a:rPr lang="en-US" sz="1600" b="1" u="none" strike="noStrike" kern="1200" dirty="0" err="1">
                          <a:solidFill>
                            <a:schemeClr val="dk1"/>
                          </a:solidFill>
                          <a:effectLst/>
                          <a:latin typeface="Times New Roman" panose="02020603050405020304" pitchFamily="18" charset="0"/>
                          <a:ea typeface="+mn-ea"/>
                          <a:cs typeface="Times New Roman" panose="02020603050405020304" pitchFamily="18" charset="0"/>
                        </a:rPr>
                        <a:t>sweetcorn</a:t>
                      </a:r>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r>
                        <a:rPr lang="en-US" sz="1600" b="1" u="none" strike="noStrike" kern="1200" dirty="0" err="1">
                          <a:solidFill>
                            <a:schemeClr val="dk1"/>
                          </a:solidFill>
                          <a:effectLst/>
                          <a:latin typeface="Times New Roman" panose="02020603050405020304" pitchFamily="18" charset="0"/>
                          <a:ea typeface="+mn-ea"/>
                          <a:cs typeface="Times New Roman" panose="02020603050405020304" pitchFamily="18" charset="0"/>
                        </a:rPr>
                        <a:t>Zea</a:t>
                      </a:r>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 Mays var. </a:t>
                      </a:r>
                      <a:r>
                        <a:rPr lang="en-US" sz="1600" b="1" u="none" strike="noStrike" kern="1200" dirty="0" err="1">
                          <a:solidFill>
                            <a:schemeClr val="dk1"/>
                          </a:solidFill>
                          <a:effectLst/>
                          <a:latin typeface="Times New Roman" panose="02020603050405020304" pitchFamily="18" charset="0"/>
                          <a:ea typeface="+mn-ea"/>
                          <a:cs typeface="Times New Roman" panose="02020603050405020304" pitchFamily="18" charset="0"/>
                        </a:rPr>
                        <a:t>Saccharata</a:t>
                      </a:r>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 and bamboo shoots, unmixed)"</a:t>
                      </a:r>
                    </a:p>
                  </a:txBody>
                  <a:tcPr marL="5826" marR="5826" marT="5826" marB="0" anchor="b"/>
                </a:tc>
                <a:tc>
                  <a:txBody>
                    <a:bodyPr/>
                    <a:lstStyle/>
                    <a:p>
                      <a:pPr marL="0" algn="ctr" defTabSz="914400" rtl="0" eaLnBrk="1" fontAlgn="b" latinLnBrk="0" hangingPunct="1"/>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7.24%</a:t>
                      </a:r>
                    </a:p>
                  </a:txBody>
                  <a:tcPr marL="5826" marR="5826" marT="5826" marB="0" anchor="b"/>
                </a:tc>
                <a:extLst>
                  <a:ext uri="{0D108BD9-81ED-4DB2-BD59-A6C34878D82A}">
                    <a16:rowId xmlns:a16="http://schemas.microsoft.com/office/drawing/2014/main" xmlns="" val="10007"/>
                  </a:ext>
                </a:extLst>
              </a:tr>
              <a:tr h="514154">
                <a:tc>
                  <a:txBody>
                    <a:bodyPr/>
                    <a:lstStyle/>
                    <a:p>
                      <a:pPr marL="0" algn="ctr" defTabSz="914400" rtl="0" eaLnBrk="1" fontAlgn="b" latinLnBrk="0" hangingPunct="1"/>
                      <a:r>
                        <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rPr>
                        <a:t>200600</a:t>
                      </a:r>
                    </a:p>
                  </a:txBody>
                  <a:tcPr marL="5826" marR="5826" marT="5826" marB="0" anchor="b"/>
                </a:tc>
                <a:tc>
                  <a:txBody>
                    <a:bodyPr/>
                    <a:lstStyle/>
                    <a:p>
                      <a:pPr marL="0" algn="ctr" defTabSz="914400" rtl="0" eaLnBrk="1" fontAlgn="b" latinLnBrk="0" hangingPunct="1"/>
                      <a:r>
                        <a:rPr lang="en-US" sz="1600" b="1" u="none" strike="noStrike" kern="1200" dirty="0" err="1">
                          <a:solidFill>
                            <a:schemeClr val="dk1"/>
                          </a:solidFill>
                          <a:effectLst/>
                          <a:latin typeface="Times New Roman" panose="02020603050405020304" pitchFamily="18" charset="0"/>
                          <a:ea typeface="+mn-ea"/>
                          <a:cs typeface="Times New Roman" panose="02020603050405020304" pitchFamily="18" charset="0"/>
                        </a:rPr>
                        <a:t>Fruit,nut,fruit-peel&amp;pts</a:t>
                      </a:r>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 of plant </a:t>
                      </a:r>
                      <a:r>
                        <a:rPr lang="en-US" sz="1600" b="1" u="none" strike="noStrike" kern="1200" dirty="0" err="1">
                          <a:solidFill>
                            <a:schemeClr val="dk1"/>
                          </a:solidFill>
                          <a:effectLst/>
                          <a:latin typeface="Times New Roman" panose="02020603050405020304" pitchFamily="18" charset="0"/>
                          <a:ea typeface="+mn-ea"/>
                          <a:cs typeface="Times New Roman" panose="02020603050405020304" pitchFamily="18" charset="0"/>
                        </a:rPr>
                        <a:t>presvd</a:t>
                      </a:r>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 by sugar (</a:t>
                      </a:r>
                      <a:r>
                        <a:rPr lang="en-US" sz="1600" b="1" u="none" strike="noStrike" kern="1200" dirty="0" err="1">
                          <a:solidFill>
                            <a:schemeClr val="dk1"/>
                          </a:solidFill>
                          <a:effectLst/>
                          <a:latin typeface="Times New Roman" panose="02020603050405020304" pitchFamily="18" charset="0"/>
                          <a:ea typeface="+mn-ea"/>
                          <a:cs typeface="Times New Roman" panose="02020603050405020304" pitchFamily="18" charset="0"/>
                        </a:rPr>
                        <a:t>draind,glacû</a:t>
                      </a:r>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a:t>
                      </a:r>
                      <a:r>
                        <a:rPr lang="en-US" sz="1600" b="1" u="none" strike="noStrike" kern="1200" dirty="0" err="1">
                          <a:solidFill>
                            <a:schemeClr val="dk1"/>
                          </a:solidFill>
                          <a:effectLst/>
                          <a:latin typeface="Times New Roman" panose="02020603050405020304" pitchFamily="18" charset="0"/>
                          <a:ea typeface="+mn-ea"/>
                          <a:cs typeface="Times New Roman" panose="02020603050405020304" pitchFamily="18" charset="0"/>
                        </a:rPr>
                        <a:t>cryst</a:t>
                      </a:r>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a:t>
                      </a:r>
                    </a:p>
                  </a:txBody>
                  <a:tcPr marL="5826" marR="5826" marT="5826" marB="0" anchor="b"/>
                </a:tc>
                <a:tc>
                  <a:txBody>
                    <a:bodyPr/>
                    <a:lstStyle/>
                    <a:p>
                      <a:pPr marL="0" algn="ctr" defTabSz="914400" rtl="0" eaLnBrk="1" fontAlgn="b" latinLnBrk="0" hangingPunct="1"/>
                      <a:r>
                        <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rPr>
                        <a:t>7.83%</a:t>
                      </a:r>
                    </a:p>
                  </a:txBody>
                  <a:tcPr marL="5826" marR="5826" marT="5826" marB="0" anchor="b"/>
                </a:tc>
                <a:extLst>
                  <a:ext uri="{0D108BD9-81ED-4DB2-BD59-A6C34878D82A}">
                    <a16:rowId xmlns:a16="http://schemas.microsoft.com/office/drawing/2014/main" xmlns="" val="10008"/>
                  </a:ext>
                </a:extLst>
              </a:tr>
            </a:tbl>
          </a:graphicData>
        </a:graphic>
      </p:graphicFrame>
      <p:sp>
        <p:nvSpPr>
          <p:cNvPr id="5" name="TextBox 4"/>
          <p:cNvSpPr txBox="1"/>
          <p:nvPr/>
        </p:nvSpPr>
        <p:spPr>
          <a:xfrm>
            <a:off x="0" y="3429"/>
            <a:ext cx="1080120" cy="400110"/>
          </a:xfrm>
          <a:prstGeom prst="rect">
            <a:avLst/>
          </a:prstGeom>
          <a:noFill/>
        </p:spPr>
        <p:txBody>
          <a:bodyPr wrap="square" rtlCol="0">
            <a:spAutoFit/>
          </a:bodyPr>
          <a:lstStyle/>
          <a:p>
            <a:pPr algn="ctr"/>
            <a:r>
              <a:rPr lang="en-US" sz="2000" b="1" dirty="0">
                <a:solidFill>
                  <a:srgbClr val="FFFF00"/>
                </a:solidFill>
                <a:latin typeface="Times New Roman" panose="02020603050405020304" pitchFamily="18" charset="0"/>
                <a:cs typeface="Times New Roman" panose="02020603050405020304" pitchFamily="18" charset="0"/>
              </a:rPr>
              <a:t>USA</a:t>
            </a:r>
          </a:p>
        </p:txBody>
      </p:sp>
    </p:spTree>
    <p:extLst>
      <p:ext uri="{BB962C8B-B14F-4D97-AF65-F5344CB8AC3E}">
        <p14:creationId xmlns:p14="http://schemas.microsoft.com/office/powerpoint/2010/main" val="3690177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63351437"/>
              </p:ext>
            </p:extLst>
          </p:nvPr>
        </p:nvGraphicFramePr>
        <p:xfrm>
          <a:off x="395536" y="476673"/>
          <a:ext cx="8496943" cy="6120679"/>
        </p:xfrm>
        <a:graphic>
          <a:graphicData uri="http://schemas.openxmlformats.org/drawingml/2006/table">
            <a:tbl>
              <a:tblPr>
                <a:tableStyleId>{1FECB4D8-DB02-4DC6-A0A2-4F2EBAE1DC90}</a:tableStyleId>
              </a:tblPr>
              <a:tblGrid>
                <a:gridCol w="1008112">
                  <a:extLst>
                    <a:ext uri="{9D8B030D-6E8A-4147-A177-3AD203B41FA5}">
                      <a16:colId xmlns:a16="http://schemas.microsoft.com/office/drawing/2014/main" xmlns="" val="20000"/>
                    </a:ext>
                  </a:extLst>
                </a:gridCol>
                <a:gridCol w="6120680">
                  <a:extLst>
                    <a:ext uri="{9D8B030D-6E8A-4147-A177-3AD203B41FA5}">
                      <a16:colId xmlns:a16="http://schemas.microsoft.com/office/drawing/2014/main" xmlns="" val="20001"/>
                    </a:ext>
                  </a:extLst>
                </a:gridCol>
                <a:gridCol w="1368151">
                  <a:extLst>
                    <a:ext uri="{9D8B030D-6E8A-4147-A177-3AD203B41FA5}">
                      <a16:colId xmlns:a16="http://schemas.microsoft.com/office/drawing/2014/main" xmlns="" val="20002"/>
                    </a:ext>
                  </a:extLst>
                </a:gridCol>
              </a:tblGrid>
              <a:tr h="409121">
                <a:tc>
                  <a:txBody>
                    <a:bodyPr/>
                    <a:lstStyle/>
                    <a:p>
                      <a:pPr algn="ctr" fontAlgn="b"/>
                      <a:r>
                        <a:rPr lang="en-US" sz="1200" b="1" u="none" strike="noStrike" dirty="0">
                          <a:effectLst/>
                        </a:rPr>
                        <a:t>Product code</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ctr" fontAlgn="b"/>
                      <a:r>
                        <a:rPr lang="en-US" sz="1200" b="1" u="none" strike="noStrike" dirty="0">
                          <a:effectLst/>
                        </a:rPr>
                        <a:t>Product description</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ctr" fontAlgn="b"/>
                      <a:r>
                        <a:rPr lang="en-US" sz="1200" b="1" u="none" strike="noStrike" dirty="0">
                          <a:effectLst/>
                        </a:rPr>
                        <a:t>Total ad valorem equivalent tariff</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extLst>
                  <a:ext uri="{0D108BD9-81ED-4DB2-BD59-A6C34878D82A}">
                    <a16:rowId xmlns:a16="http://schemas.microsoft.com/office/drawing/2014/main" xmlns="" val="10000"/>
                  </a:ext>
                </a:extLst>
              </a:tr>
              <a:tr h="274886">
                <a:tc>
                  <a:txBody>
                    <a:bodyPr/>
                    <a:lstStyle/>
                    <a:p>
                      <a:pPr algn="ctr" fontAlgn="b"/>
                      <a:r>
                        <a:rPr lang="en-US" sz="1600" b="1" u="none" strike="noStrike">
                          <a:effectLst/>
                        </a:rPr>
                        <a:t>070992</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600" b="1" u="none" strike="noStrike">
                          <a:effectLst/>
                        </a:rPr>
                        <a:t>Fresh or chilled olives</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ctr" fontAlgn="b"/>
                      <a:r>
                        <a:rPr lang="en-US" sz="1600" b="1" u="none" strike="noStrike" dirty="0">
                          <a:effectLst/>
                        </a:rPr>
                        <a:t>36.00%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extLst>
                  <a:ext uri="{0D108BD9-81ED-4DB2-BD59-A6C34878D82A}">
                    <a16:rowId xmlns:a16="http://schemas.microsoft.com/office/drawing/2014/main" xmlns="" val="10001"/>
                  </a:ext>
                </a:extLst>
              </a:tr>
              <a:tr h="380068">
                <a:tc>
                  <a:txBody>
                    <a:bodyPr/>
                    <a:lstStyle/>
                    <a:p>
                      <a:pPr algn="ctr" fontAlgn="b"/>
                      <a:r>
                        <a:rPr lang="en-US" sz="1600" b="1" u="none" strike="noStrike">
                          <a:effectLst/>
                        </a:rPr>
                        <a:t>071120</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600" b="1" u="none" strike="noStrike">
                          <a:effectLst/>
                        </a:rPr>
                        <a:t>Olives,provisionally preservd but nt suitable f immediate consumption</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ctr" fontAlgn="b"/>
                      <a:r>
                        <a:rPr lang="en-US" sz="1600" b="1" u="none" strike="noStrike" dirty="0">
                          <a:effectLst/>
                        </a:rPr>
                        <a:t>36.00%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extLst>
                  <a:ext uri="{0D108BD9-81ED-4DB2-BD59-A6C34878D82A}">
                    <a16:rowId xmlns:a16="http://schemas.microsoft.com/office/drawing/2014/main" xmlns="" val="10002"/>
                  </a:ext>
                </a:extLst>
              </a:tr>
              <a:tr h="877765">
                <a:tc>
                  <a:txBody>
                    <a:bodyPr/>
                    <a:lstStyle/>
                    <a:p>
                      <a:pPr algn="ctr" fontAlgn="b"/>
                      <a:r>
                        <a:rPr lang="en-US" sz="1600" b="1" u="none" strike="noStrike">
                          <a:effectLst/>
                        </a:rPr>
                        <a:t>150910</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600" b="1" u="none" strike="noStrike" dirty="0">
                          <a:effectLst/>
                        </a:rPr>
                        <a:t>Virgin olive oil and its fractions obtained from the fruit of the olive tree solely by mechanical or other physical means under conditions that do not lead to deterioration of the oil</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ctr" fontAlgn="b"/>
                      <a:r>
                        <a:rPr lang="en-US" sz="1600" b="1" u="none" strike="noStrike" dirty="0">
                          <a:effectLst/>
                        </a:rPr>
                        <a:t>36.00%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extLst>
                  <a:ext uri="{0D108BD9-81ED-4DB2-BD59-A6C34878D82A}">
                    <a16:rowId xmlns:a16="http://schemas.microsoft.com/office/drawing/2014/main" xmlns="" val="10003"/>
                  </a:ext>
                </a:extLst>
              </a:tr>
              <a:tr h="380068">
                <a:tc>
                  <a:txBody>
                    <a:bodyPr/>
                    <a:lstStyle/>
                    <a:p>
                      <a:pPr algn="ctr" fontAlgn="b"/>
                      <a:r>
                        <a:rPr lang="en-US" sz="1600" b="1" u="none" strike="noStrike">
                          <a:effectLst/>
                        </a:rPr>
                        <a:t>150990</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600" b="1" u="none" strike="noStrike">
                          <a:effectLst/>
                        </a:rPr>
                        <a:t>Olive oil and its fractions refined but not chemically modified</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ctr" fontAlgn="b"/>
                      <a:r>
                        <a:rPr lang="en-US" sz="1600" b="1" u="none" strike="noStrike" dirty="0">
                          <a:effectLst/>
                        </a:rPr>
                        <a:t>36.00%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extLst>
                  <a:ext uri="{0D108BD9-81ED-4DB2-BD59-A6C34878D82A}">
                    <a16:rowId xmlns:a16="http://schemas.microsoft.com/office/drawing/2014/main" xmlns="" val="10004"/>
                  </a:ext>
                </a:extLst>
              </a:tr>
              <a:tr h="1002188">
                <a:tc>
                  <a:txBody>
                    <a:bodyPr/>
                    <a:lstStyle/>
                    <a:p>
                      <a:pPr algn="ctr" fontAlgn="b"/>
                      <a:r>
                        <a:rPr lang="en-US" sz="1600" b="1" u="none" strike="noStrike">
                          <a:effectLst/>
                        </a:rPr>
                        <a:t>151000</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600" b="1" u="none" strike="noStrike">
                          <a:effectLst/>
                        </a:rPr>
                        <a:t>Other oils and their fractions, obtained solely from olives, whether or not refined, but not chemically modified, incl. blends of these oils or fractions with oils or fractions of heading 1509</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ctr" fontAlgn="b"/>
                      <a:r>
                        <a:rPr lang="en-US" sz="1600" b="1" u="none" strike="noStrike" dirty="0">
                          <a:effectLst/>
                        </a:rPr>
                        <a:t>36.00%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extLst>
                  <a:ext uri="{0D108BD9-81ED-4DB2-BD59-A6C34878D82A}">
                    <a16:rowId xmlns:a16="http://schemas.microsoft.com/office/drawing/2014/main" xmlns="" val="10005"/>
                  </a:ext>
                </a:extLst>
              </a:tr>
              <a:tr h="543356">
                <a:tc>
                  <a:txBody>
                    <a:bodyPr/>
                    <a:lstStyle/>
                    <a:p>
                      <a:pPr algn="ctr" fontAlgn="b"/>
                      <a:r>
                        <a:rPr lang="en-US" sz="1600" b="1" u="none" strike="noStrike">
                          <a:effectLst/>
                        </a:rPr>
                        <a:t>200570</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600" b="1" u="none" strike="noStrike" dirty="0">
                          <a:effectLst/>
                        </a:rPr>
                        <a:t>Olives, prepared or preserved otherwise than by vinegar or acetic acid (excl. frozen)</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ctr" fontAlgn="b"/>
                      <a:r>
                        <a:rPr lang="en-US" sz="1600" b="1" u="none" strike="noStrike" dirty="0">
                          <a:effectLst/>
                        </a:rPr>
                        <a:t>36.00%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extLst>
                  <a:ext uri="{0D108BD9-81ED-4DB2-BD59-A6C34878D82A}">
                    <a16:rowId xmlns:a16="http://schemas.microsoft.com/office/drawing/2014/main" xmlns="" val="10006"/>
                  </a:ext>
                </a:extLst>
              </a:tr>
              <a:tr h="1873159">
                <a:tc>
                  <a:txBody>
                    <a:bodyPr/>
                    <a:lstStyle/>
                    <a:p>
                      <a:pPr algn="ctr" fontAlgn="b"/>
                      <a:r>
                        <a:rPr lang="en-US" sz="1600" b="1" u="none" strike="noStrike">
                          <a:effectLst/>
                        </a:rPr>
                        <a:t>200599</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600" b="1" u="none" strike="noStrike">
                          <a:effectLst/>
                        </a:rPr>
                        <a:t>Vegetables and mixtures of vegetables, prepared or preserved otherwise than by vinegar, non-frozen (excl. preserved by sugar, homogenised vegetables of subheading 2005.10, and tomatoes, mushrooms, truffles, potatoes, peas Pisum sativum", beans "Vigna, Phaseolus", asparagus, olives, sweetcorn "Zea Mays var. Saccharata" and bamboo shoots, unmixed)"</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ctr" fontAlgn="b"/>
                      <a:r>
                        <a:rPr lang="en-US" sz="1600" b="1" u="none" strike="noStrike" dirty="0">
                          <a:effectLst/>
                        </a:rPr>
                        <a:t>36.00%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extLst>
                  <a:ext uri="{0D108BD9-81ED-4DB2-BD59-A6C34878D82A}">
                    <a16:rowId xmlns:a16="http://schemas.microsoft.com/office/drawing/2014/main" xmlns="" val="10007"/>
                  </a:ext>
                </a:extLst>
              </a:tr>
              <a:tr h="380068">
                <a:tc>
                  <a:txBody>
                    <a:bodyPr/>
                    <a:lstStyle/>
                    <a:p>
                      <a:pPr algn="ctr" fontAlgn="b"/>
                      <a:r>
                        <a:rPr lang="en-US" sz="1600" b="1" u="none" strike="noStrike">
                          <a:effectLst/>
                        </a:rPr>
                        <a:t>200600</a:t>
                      </a:r>
                      <a:endParaRPr lang="en-US" sz="16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600" b="1" u="none" strike="noStrike" dirty="0" err="1">
                          <a:effectLst/>
                        </a:rPr>
                        <a:t>Fruit,nut,fruit-peel&amp;pts</a:t>
                      </a:r>
                      <a:r>
                        <a:rPr lang="en-US" sz="1600" b="1" u="none" strike="noStrike" dirty="0">
                          <a:effectLst/>
                        </a:rPr>
                        <a:t> of plant </a:t>
                      </a:r>
                      <a:r>
                        <a:rPr lang="en-US" sz="1600" b="1" u="none" strike="noStrike" dirty="0" err="1">
                          <a:effectLst/>
                        </a:rPr>
                        <a:t>presvd</a:t>
                      </a:r>
                      <a:r>
                        <a:rPr lang="en-US" sz="1600" b="1" u="none" strike="noStrike" dirty="0">
                          <a:effectLst/>
                        </a:rPr>
                        <a:t> by sugar (</a:t>
                      </a:r>
                      <a:r>
                        <a:rPr lang="en-US" sz="1600" b="1" u="none" strike="noStrike" dirty="0" err="1">
                          <a:effectLst/>
                        </a:rPr>
                        <a:t>draind,glacû</a:t>
                      </a:r>
                      <a:r>
                        <a:rPr lang="en-US" sz="1600" b="1" u="none" strike="noStrike" dirty="0">
                          <a:effectLst/>
                        </a:rPr>
                        <a:t>/</a:t>
                      </a:r>
                      <a:r>
                        <a:rPr lang="en-US" sz="1600" b="1" u="none" strike="noStrike" dirty="0" err="1">
                          <a:effectLst/>
                        </a:rPr>
                        <a:t>cryst</a:t>
                      </a:r>
                      <a:r>
                        <a:rPr lang="en-US" sz="1600" b="1" u="none" strike="noStrike" dirty="0">
                          <a:effectLst/>
                        </a:rPr>
                        <a:t>)</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ctr" fontAlgn="b"/>
                      <a:r>
                        <a:rPr lang="en-US" sz="1600" b="1" u="none" strike="noStrike" dirty="0">
                          <a:effectLst/>
                        </a:rPr>
                        <a:t>36.00%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extLst>
                  <a:ext uri="{0D108BD9-81ED-4DB2-BD59-A6C34878D82A}">
                    <a16:rowId xmlns:a16="http://schemas.microsoft.com/office/drawing/2014/main" xmlns="" val="10008"/>
                  </a:ext>
                </a:extLst>
              </a:tr>
            </a:tbl>
          </a:graphicData>
        </a:graphic>
      </p:graphicFrame>
      <p:sp>
        <p:nvSpPr>
          <p:cNvPr id="5" name="TextBox 4"/>
          <p:cNvSpPr txBox="1"/>
          <p:nvPr/>
        </p:nvSpPr>
        <p:spPr>
          <a:xfrm>
            <a:off x="0" y="3429"/>
            <a:ext cx="1080120" cy="400110"/>
          </a:xfrm>
          <a:prstGeom prst="rect">
            <a:avLst/>
          </a:prstGeom>
          <a:noFill/>
        </p:spPr>
        <p:txBody>
          <a:bodyPr wrap="square" rtlCol="0">
            <a:spAutoFit/>
          </a:bodyPr>
          <a:lstStyle/>
          <a:p>
            <a:pPr algn="ctr"/>
            <a:r>
              <a:rPr lang="en-US" sz="2000" b="1" dirty="0">
                <a:solidFill>
                  <a:srgbClr val="FFFF00"/>
                </a:solidFill>
                <a:latin typeface="Times New Roman" panose="02020603050405020304" pitchFamily="18" charset="0"/>
                <a:cs typeface="Times New Roman" panose="02020603050405020304" pitchFamily="18" charset="0"/>
              </a:rPr>
              <a:t>Tunisia</a:t>
            </a:r>
          </a:p>
        </p:txBody>
      </p:sp>
    </p:spTree>
    <p:extLst>
      <p:ext uri="{BB962C8B-B14F-4D97-AF65-F5344CB8AC3E}">
        <p14:creationId xmlns:p14="http://schemas.microsoft.com/office/powerpoint/2010/main" val="342696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490179755"/>
              </p:ext>
            </p:extLst>
          </p:nvPr>
        </p:nvGraphicFramePr>
        <p:xfrm>
          <a:off x="467543" y="603594"/>
          <a:ext cx="8352929" cy="5777734"/>
        </p:xfrm>
        <a:graphic>
          <a:graphicData uri="http://schemas.openxmlformats.org/drawingml/2006/table">
            <a:tbl>
              <a:tblPr>
                <a:tableStyleId>{1FECB4D8-DB02-4DC6-A0A2-4F2EBAE1DC90}</a:tableStyleId>
              </a:tblPr>
              <a:tblGrid>
                <a:gridCol w="1008112">
                  <a:extLst>
                    <a:ext uri="{9D8B030D-6E8A-4147-A177-3AD203B41FA5}">
                      <a16:colId xmlns:a16="http://schemas.microsoft.com/office/drawing/2014/main" xmlns="" val="20000"/>
                    </a:ext>
                  </a:extLst>
                </a:gridCol>
                <a:gridCol w="5688633">
                  <a:extLst>
                    <a:ext uri="{9D8B030D-6E8A-4147-A177-3AD203B41FA5}">
                      <a16:colId xmlns:a16="http://schemas.microsoft.com/office/drawing/2014/main" xmlns="" val="20001"/>
                    </a:ext>
                  </a:extLst>
                </a:gridCol>
                <a:gridCol w="1656184">
                  <a:extLst>
                    <a:ext uri="{9D8B030D-6E8A-4147-A177-3AD203B41FA5}">
                      <a16:colId xmlns:a16="http://schemas.microsoft.com/office/drawing/2014/main" xmlns="" val="20002"/>
                    </a:ext>
                  </a:extLst>
                </a:gridCol>
              </a:tblGrid>
              <a:tr h="382355">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Product code</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Product description</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Total ad valorem equivalent tariff</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extLst>
                  <a:ext uri="{0D108BD9-81ED-4DB2-BD59-A6C34878D82A}">
                    <a16:rowId xmlns:a16="http://schemas.microsoft.com/office/drawing/2014/main" xmlns="" val="10000"/>
                  </a:ext>
                </a:extLst>
              </a:tr>
              <a:tr h="256902">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070992</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Fresh or chilled olives</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ctr" fontAlgn="b"/>
                      <a:r>
                        <a:rPr lang="en-US" sz="1600" b="1" u="none" strike="noStrike" kern="1200" dirty="0">
                          <a:effectLst/>
                          <a:latin typeface="Times New Roman" panose="02020603050405020304" pitchFamily="18" charset="0"/>
                          <a:cs typeface="Times New Roman" panose="02020603050405020304" pitchFamily="18" charset="0"/>
                        </a:rPr>
                        <a:t>0%</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extLst>
                  <a:ext uri="{0D108BD9-81ED-4DB2-BD59-A6C34878D82A}">
                    <a16:rowId xmlns:a16="http://schemas.microsoft.com/office/drawing/2014/main" xmlns="" val="10001"/>
                  </a:ext>
                </a:extLst>
              </a:tr>
              <a:tr h="507809">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071120</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Olives,provisionally preservd but nt suitable f immediate consumption</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ctr" fontAlgn="b"/>
                      <a:r>
                        <a:rPr lang="en-US" sz="1600" b="1" u="none" strike="noStrike" kern="1200" dirty="0">
                          <a:effectLst/>
                          <a:latin typeface="Times New Roman" panose="02020603050405020304" pitchFamily="18" charset="0"/>
                          <a:cs typeface="Times New Roman" panose="02020603050405020304" pitchFamily="18" charset="0"/>
                        </a:rPr>
                        <a:t>0%</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extLst>
                  <a:ext uri="{0D108BD9-81ED-4DB2-BD59-A6C34878D82A}">
                    <a16:rowId xmlns:a16="http://schemas.microsoft.com/office/drawing/2014/main" xmlns="" val="10002"/>
                  </a:ext>
                </a:extLst>
              </a:tr>
              <a:tr h="793676">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150910</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dirty="0">
                          <a:effectLst/>
                          <a:latin typeface="Times New Roman" panose="02020603050405020304" pitchFamily="18" charset="0"/>
                          <a:cs typeface="Times New Roman" panose="02020603050405020304" pitchFamily="18" charset="0"/>
                        </a:rPr>
                        <a:t>Virgin olive oil and its fractions obtained from the fruit of the olive tree solely by mechanical or other physical means under conditions that do not lead to deterioration of the oil</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ctr" fontAlgn="b"/>
                      <a:r>
                        <a:rPr lang="en-US" sz="1600" b="1" u="none" strike="noStrike" kern="1200" dirty="0">
                          <a:effectLst/>
                          <a:latin typeface="Times New Roman" panose="02020603050405020304" pitchFamily="18" charset="0"/>
                          <a:cs typeface="Times New Roman" panose="02020603050405020304" pitchFamily="18" charset="0"/>
                        </a:rPr>
                        <a:t>32.50%</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extLst>
                  <a:ext uri="{0D108BD9-81ED-4DB2-BD59-A6C34878D82A}">
                    <a16:rowId xmlns:a16="http://schemas.microsoft.com/office/drawing/2014/main" xmlns="" val="10003"/>
                  </a:ext>
                </a:extLst>
              </a:tr>
              <a:tr h="309294">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150990</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Olive oil and its fractions refined but not chemically modified</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ctr" fontAlgn="b"/>
                      <a:r>
                        <a:rPr lang="en-US" sz="1600" b="1" u="none" strike="noStrike" kern="1200" dirty="0">
                          <a:effectLst/>
                          <a:latin typeface="Times New Roman" panose="02020603050405020304" pitchFamily="18" charset="0"/>
                          <a:cs typeface="Times New Roman" panose="02020603050405020304" pitchFamily="18" charset="0"/>
                        </a:rPr>
                        <a:t>40.00%</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extLst>
                  <a:ext uri="{0D108BD9-81ED-4DB2-BD59-A6C34878D82A}">
                    <a16:rowId xmlns:a16="http://schemas.microsoft.com/office/drawing/2014/main" xmlns="" val="10004"/>
                  </a:ext>
                </a:extLst>
              </a:tr>
              <a:tr h="793676">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151000</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dirty="0">
                          <a:effectLst/>
                          <a:latin typeface="Times New Roman" panose="02020603050405020304" pitchFamily="18" charset="0"/>
                          <a:cs typeface="Times New Roman" panose="02020603050405020304" pitchFamily="18" charset="0"/>
                        </a:rPr>
                        <a:t>Other oils and their fractions, obtained solely from olives, whether or not refined, but not chemically modified, incl. blends of these oils or fractions with oils or fractions of heading 1509</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ctr" fontAlgn="b"/>
                      <a:r>
                        <a:rPr lang="en-US" sz="1600" b="1" u="none" strike="noStrike" kern="1200" dirty="0">
                          <a:effectLst/>
                          <a:latin typeface="Times New Roman" panose="02020603050405020304" pitchFamily="18" charset="0"/>
                          <a:cs typeface="Times New Roman" panose="02020603050405020304" pitchFamily="18" charset="0"/>
                        </a:rPr>
                        <a:t>40.00%</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extLst>
                  <a:ext uri="{0D108BD9-81ED-4DB2-BD59-A6C34878D82A}">
                    <a16:rowId xmlns:a16="http://schemas.microsoft.com/office/drawing/2014/main" xmlns="" val="10005"/>
                  </a:ext>
                </a:extLst>
              </a:tr>
              <a:tr h="507809">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200570</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dirty="0">
                          <a:effectLst/>
                          <a:latin typeface="Times New Roman" panose="02020603050405020304" pitchFamily="18" charset="0"/>
                          <a:cs typeface="Times New Roman" panose="02020603050405020304" pitchFamily="18" charset="0"/>
                        </a:rPr>
                        <a:t>Olives, prepared or preserved otherwise than by vinegar or acetic acid (excl. frozen)</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ctr" fontAlgn="b"/>
                      <a:r>
                        <a:rPr lang="en-US" sz="1600" b="1" u="none" strike="noStrike" kern="1200" dirty="0">
                          <a:effectLst/>
                          <a:latin typeface="Times New Roman" panose="02020603050405020304" pitchFamily="18" charset="0"/>
                          <a:cs typeface="Times New Roman" panose="02020603050405020304" pitchFamily="18" charset="0"/>
                        </a:rPr>
                        <a:t>29.40%</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extLst>
                  <a:ext uri="{0D108BD9-81ED-4DB2-BD59-A6C34878D82A}">
                    <a16:rowId xmlns:a16="http://schemas.microsoft.com/office/drawing/2014/main" xmlns="" val="10006"/>
                  </a:ext>
                </a:extLst>
              </a:tr>
              <a:tr h="1718404">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200599</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Vegetables and mixtures of vegetables, prepared or preserved otherwise than by vinegar, non-frozen (excl. preserved by sugar, homogenised vegetables of subheading 2005.10, and tomatoes, mushrooms, truffles, potatoes, peas Pisum sativum", beans "Vigna, Phaseolus", asparagus, olives, sweetcorn "Zea Mays var. Saccharata" and bamboo shoots, unmixed)"</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ctr" fontAlgn="b"/>
                      <a:r>
                        <a:rPr lang="en-US" sz="1600" b="1" u="none" strike="noStrike" kern="1200" dirty="0">
                          <a:effectLst/>
                          <a:latin typeface="Times New Roman" panose="02020603050405020304" pitchFamily="18" charset="0"/>
                          <a:cs typeface="Times New Roman" panose="02020603050405020304" pitchFamily="18" charset="0"/>
                        </a:rPr>
                        <a:t>25.20%</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extLst>
                  <a:ext uri="{0D108BD9-81ED-4DB2-BD59-A6C34878D82A}">
                    <a16:rowId xmlns:a16="http://schemas.microsoft.com/office/drawing/2014/main" xmlns="" val="10007"/>
                  </a:ext>
                </a:extLst>
              </a:tr>
              <a:tr h="507809">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200600</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dirty="0" err="1">
                          <a:effectLst/>
                          <a:latin typeface="Times New Roman" panose="02020603050405020304" pitchFamily="18" charset="0"/>
                          <a:cs typeface="Times New Roman" panose="02020603050405020304" pitchFamily="18" charset="0"/>
                        </a:rPr>
                        <a:t>Fruit,nut,fruit-peel&amp;pts</a:t>
                      </a:r>
                      <a:r>
                        <a:rPr lang="en-US" sz="1600" b="1" u="none" strike="noStrike" kern="1200" dirty="0">
                          <a:effectLst/>
                          <a:latin typeface="Times New Roman" panose="02020603050405020304" pitchFamily="18" charset="0"/>
                          <a:cs typeface="Times New Roman" panose="02020603050405020304" pitchFamily="18" charset="0"/>
                        </a:rPr>
                        <a:t> of plant </a:t>
                      </a:r>
                      <a:r>
                        <a:rPr lang="en-US" sz="1600" b="1" u="none" strike="noStrike" kern="1200" dirty="0" err="1">
                          <a:effectLst/>
                          <a:latin typeface="Times New Roman" panose="02020603050405020304" pitchFamily="18" charset="0"/>
                          <a:cs typeface="Times New Roman" panose="02020603050405020304" pitchFamily="18" charset="0"/>
                        </a:rPr>
                        <a:t>presvd</a:t>
                      </a:r>
                      <a:r>
                        <a:rPr lang="en-US" sz="1600" b="1" u="none" strike="noStrike" kern="1200" dirty="0">
                          <a:effectLst/>
                          <a:latin typeface="Times New Roman" panose="02020603050405020304" pitchFamily="18" charset="0"/>
                          <a:cs typeface="Times New Roman" panose="02020603050405020304" pitchFamily="18" charset="0"/>
                        </a:rPr>
                        <a:t> by sugar (</a:t>
                      </a:r>
                      <a:r>
                        <a:rPr lang="en-US" sz="1600" b="1" u="none" strike="noStrike" kern="1200" dirty="0" err="1">
                          <a:effectLst/>
                          <a:latin typeface="Times New Roman" panose="02020603050405020304" pitchFamily="18" charset="0"/>
                          <a:cs typeface="Times New Roman" panose="02020603050405020304" pitchFamily="18" charset="0"/>
                        </a:rPr>
                        <a:t>draind,glacû</a:t>
                      </a:r>
                      <a:r>
                        <a:rPr lang="en-US" sz="1600" b="1" u="none" strike="noStrike" kern="1200" dirty="0">
                          <a:effectLst/>
                          <a:latin typeface="Times New Roman" panose="02020603050405020304" pitchFamily="18" charset="0"/>
                          <a:cs typeface="Times New Roman" panose="02020603050405020304" pitchFamily="18" charset="0"/>
                        </a:rPr>
                        <a:t>/</a:t>
                      </a:r>
                      <a:r>
                        <a:rPr lang="en-US" sz="1600" b="1" u="none" strike="noStrike" kern="1200" dirty="0" err="1">
                          <a:effectLst/>
                          <a:latin typeface="Times New Roman" panose="02020603050405020304" pitchFamily="18" charset="0"/>
                          <a:cs typeface="Times New Roman" panose="02020603050405020304" pitchFamily="18" charset="0"/>
                        </a:rPr>
                        <a:t>cryst</a:t>
                      </a:r>
                      <a:r>
                        <a:rPr lang="en-US" sz="1600" b="1" u="none" strike="noStrike" kern="1200" dirty="0">
                          <a:effectLst/>
                          <a:latin typeface="Times New Roman" panose="02020603050405020304" pitchFamily="18" charset="0"/>
                          <a:cs typeface="Times New Roman" panose="02020603050405020304" pitchFamily="18" charset="0"/>
                        </a:rPr>
                        <a:t>)</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ctr" fontAlgn="b"/>
                      <a:r>
                        <a:rPr lang="en-US" sz="1600" b="1" u="none" strike="noStrike" kern="1200" dirty="0">
                          <a:effectLst/>
                          <a:latin typeface="Times New Roman" panose="02020603050405020304" pitchFamily="18" charset="0"/>
                          <a:cs typeface="Times New Roman" panose="02020603050405020304" pitchFamily="18" charset="0"/>
                        </a:rPr>
                        <a:t>9.80%</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extLst>
                  <a:ext uri="{0D108BD9-81ED-4DB2-BD59-A6C34878D82A}">
                    <a16:rowId xmlns:a16="http://schemas.microsoft.com/office/drawing/2014/main" xmlns="" val="10008"/>
                  </a:ext>
                </a:extLst>
              </a:tr>
            </a:tbl>
          </a:graphicData>
        </a:graphic>
      </p:graphicFrame>
      <p:sp>
        <p:nvSpPr>
          <p:cNvPr id="6" name="TextBox 5"/>
          <p:cNvSpPr txBox="1"/>
          <p:nvPr/>
        </p:nvSpPr>
        <p:spPr>
          <a:xfrm>
            <a:off x="179512" y="44624"/>
            <a:ext cx="1080120" cy="400110"/>
          </a:xfrm>
          <a:prstGeom prst="rect">
            <a:avLst/>
          </a:prstGeom>
          <a:noFill/>
        </p:spPr>
        <p:txBody>
          <a:bodyPr wrap="square" rtlCol="0">
            <a:spAutoFit/>
          </a:bodyPr>
          <a:lstStyle/>
          <a:p>
            <a:pPr algn="ctr"/>
            <a:r>
              <a:rPr lang="en-US" sz="2000" b="1" dirty="0" err="1">
                <a:solidFill>
                  <a:srgbClr val="FFFF00"/>
                </a:solidFill>
                <a:latin typeface="Times New Roman" panose="02020603050405020304" pitchFamily="18" charset="0"/>
                <a:cs typeface="Times New Roman" panose="02020603050405020304" pitchFamily="18" charset="0"/>
              </a:rPr>
              <a:t>Moraco</a:t>
            </a:r>
            <a:endParaRPr lang="en-US" sz="20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3357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406621367"/>
              </p:ext>
            </p:extLst>
          </p:nvPr>
        </p:nvGraphicFramePr>
        <p:xfrm>
          <a:off x="395538" y="476672"/>
          <a:ext cx="8496941" cy="6011998"/>
        </p:xfrm>
        <a:graphic>
          <a:graphicData uri="http://schemas.openxmlformats.org/drawingml/2006/table">
            <a:tbl>
              <a:tblPr>
                <a:tableStyleId>{B301B821-A1FF-4177-AEE7-76D212191A09}</a:tableStyleId>
              </a:tblPr>
              <a:tblGrid>
                <a:gridCol w="1152126">
                  <a:extLst>
                    <a:ext uri="{9D8B030D-6E8A-4147-A177-3AD203B41FA5}">
                      <a16:colId xmlns:a16="http://schemas.microsoft.com/office/drawing/2014/main" xmlns="" val="20000"/>
                    </a:ext>
                  </a:extLst>
                </a:gridCol>
                <a:gridCol w="5832648">
                  <a:extLst>
                    <a:ext uri="{9D8B030D-6E8A-4147-A177-3AD203B41FA5}">
                      <a16:colId xmlns:a16="http://schemas.microsoft.com/office/drawing/2014/main" xmlns="" val="20001"/>
                    </a:ext>
                  </a:extLst>
                </a:gridCol>
                <a:gridCol w="1512167">
                  <a:extLst>
                    <a:ext uri="{9D8B030D-6E8A-4147-A177-3AD203B41FA5}">
                      <a16:colId xmlns:a16="http://schemas.microsoft.com/office/drawing/2014/main" xmlns="" val="20002"/>
                    </a:ext>
                  </a:extLst>
                </a:gridCol>
              </a:tblGrid>
              <a:tr h="416880">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Product code</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Product description</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Total ad valorem equivalent tariff</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26" marR="5826" marT="5826" marB="0" anchor="b"/>
                </a:tc>
                <a:extLst>
                  <a:ext uri="{0D108BD9-81ED-4DB2-BD59-A6C34878D82A}">
                    <a16:rowId xmlns:a16="http://schemas.microsoft.com/office/drawing/2014/main" xmlns="" val="10000"/>
                  </a:ext>
                </a:extLst>
              </a:tr>
              <a:tr h="280099">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070992</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Fresh or chilled olives</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dirty="0">
                          <a:effectLst/>
                          <a:latin typeface="Times New Roman" panose="02020603050405020304" pitchFamily="18" charset="0"/>
                          <a:cs typeface="Times New Roman" panose="02020603050405020304" pitchFamily="18" charset="0"/>
                        </a:rPr>
                        <a:t>19.50%</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extLst>
                  <a:ext uri="{0D108BD9-81ED-4DB2-BD59-A6C34878D82A}">
                    <a16:rowId xmlns:a16="http://schemas.microsoft.com/office/drawing/2014/main" xmlns="" val="10001"/>
                  </a:ext>
                </a:extLst>
              </a:tr>
              <a:tr h="553662">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071120</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Olives,provisionally preservd but nt suitable f immediate consumption</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dirty="0">
                          <a:effectLst/>
                          <a:latin typeface="Times New Roman" panose="02020603050405020304" pitchFamily="18" charset="0"/>
                          <a:cs typeface="Times New Roman" panose="02020603050405020304" pitchFamily="18" charset="0"/>
                        </a:rPr>
                        <a:t>19.50%</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extLst>
                  <a:ext uri="{0D108BD9-81ED-4DB2-BD59-A6C34878D82A}">
                    <a16:rowId xmlns:a16="http://schemas.microsoft.com/office/drawing/2014/main" xmlns="" val="10002"/>
                  </a:ext>
                </a:extLst>
              </a:tr>
              <a:tr h="827225">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150910</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Virgin olive oil and its fractions obtained from the fruit of the olive tree solely by mechanical or other physical means under conditions that do not lead to deterioration of the oil</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dirty="0">
                          <a:effectLst/>
                          <a:latin typeface="Times New Roman" panose="02020603050405020304" pitchFamily="18" charset="0"/>
                          <a:cs typeface="Times New Roman" panose="02020603050405020304" pitchFamily="18" charset="0"/>
                        </a:rPr>
                        <a:t>31.20%</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extLst>
                  <a:ext uri="{0D108BD9-81ED-4DB2-BD59-A6C34878D82A}">
                    <a16:rowId xmlns:a16="http://schemas.microsoft.com/office/drawing/2014/main" xmlns="" val="10003"/>
                  </a:ext>
                </a:extLst>
              </a:tr>
              <a:tr h="351670">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150990</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dirty="0">
                          <a:effectLst/>
                          <a:latin typeface="Times New Roman" panose="02020603050405020304" pitchFamily="18" charset="0"/>
                          <a:cs typeface="Times New Roman" panose="02020603050405020304" pitchFamily="18" charset="0"/>
                        </a:rPr>
                        <a:t>Olive oil and its fractions refined but not chemically modified</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dirty="0">
                          <a:effectLst/>
                          <a:latin typeface="Times New Roman" panose="02020603050405020304" pitchFamily="18" charset="0"/>
                          <a:cs typeface="Times New Roman" panose="02020603050405020304" pitchFamily="18" charset="0"/>
                        </a:rPr>
                        <a:t>31.20%</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extLst>
                  <a:ext uri="{0D108BD9-81ED-4DB2-BD59-A6C34878D82A}">
                    <a16:rowId xmlns:a16="http://schemas.microsoft.com/office/drawing/2014/main" xmlns="" val="10004"/>
                  </a:ext>
                </a:extLst>
              </a:tr>
              <a:tr h="827225">
                <a:tc>
                  <a:txBody>
                    <a:bodyPr/>
                    <a:lstStyle/>
                    <a:p>
                      <a:pPr algn="l" fontAlgn="b"/>
                      <a:r>
                        <a:rPr lang="en-US" sz="1600" b="1" u="none" strike="noStrike" kern="1200" dirty="0">
                          <a:effectLst/>
                          <a:latin typeface="Times New Roman" panose="02020603050405020304" pitchFamily="18" charset="0"/>
                          <a:cs typeface="Times New Roman" panose="02020603050405020304" pitchFamily="18" charset="0"/>
                        </a:rPr>
                        <a:t>151000</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dirty="0">
                          <a:effectLst/>
                          <a:latin typeface="Times New Roman" panose="02020603050405020304" pitchFamily="18" charset="0"/>
                          <a:cs typeface="Times New Roman" panose="02020603050405020304" pitchFamily="18" charset="0"/>
                        </a:rPr>
                        <a:t>Other oils and their fractions, obtained solely from olives, whether or not refined, but not chemically modified, incl. blends of these oils or fractions with oils or fractions of heading 1509</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dirty="0">
                          <a:effectLst/>
                          <a:latin typeface="Times New Roman" panose="02020603050405020304" pitchFamily="18" charset="0"/>
                          <a:cs typeface="Times New Roman" panose="02020603050405020304" pitchFamily="18" charset="0"/>
                        </a:rPr>
                        <a:t>31.20%</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extLst>
                  <a:ext uri="{0D108BD9-81ED-4DB2-BD59-A6C34878D82A}">
                    <a16:rowId xmlns:a16="http://schemas.microsoft.com/office/drawing/2014/main" xmlns="" val="10005"/>
                  </a:ext>
                </a:extLst>
              </a:tr>
              <a:tr h="553662">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200570</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Olives, prepared or preserved otherwise than by vinegar or acetic acid (excl. frozen)</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dirty="0">
                          <a:effectLst/>
                          <a:latin typeface="Times New Roman" panose="02020603050405020304" pitchFamily="18" charset="0"/>
                          <a:cs typeface="Times New Roman" panose="02020603050405020304" pitchFamily="18" charset="0"/>
                        </a:rPr>
                        <a:t>39.00%</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extLst>
                  <a:ext uri="{0D108BD9-81ED-4DB2-BD59-A6C34878D82A}">
                    <a16:rowId xmlns:a16="http://schemas.microsoft.com/office/drawing/2014/main" xmlns="" val="10006"/>
                  </a:ext>
                </a:extLst>
              </a:tr>
              <a:tr h="1647913">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200599</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dirty="0">
                          <a:effectLst/>
                          <a:latin typeface="Times New Roman" panose="02020603050405020304" pitchFamily="18" charset="0"/>
                          <a:cs typeface="Times New Roman" panose="02020603050405020304" pitchFamily="18" charset="0"/>
                        </a:rPr>
                        <a:t>Vegetables and mixtures of vegetables, prepared or preserved otherwise than by vinegar, non-frozen (excl. preserved by sugar, </a:t>
                      </a:r>
                      <a:r>
                        <a:rPr lang="en-US" sz="1600" b="1" u="none" strike="noStrike" kern="1200" dirty="0" err="1">
                          <a:effectLst/>
                          <a:latin typeface="Times New Roman" panose="02020603050405020304" pitchFamily="18" charset="0"/>
                          <a:cs typeface="Times New Roman" panose="02020603050405020304" pitchFamily="18" charset="0"/>
                        </a:rPr>
                        <a:t>homogenised</a:t>
                      </a:r>
                      <a:r>
                        <a:rPr lang="en-US" sz="1600" b="1" u="none" strike="noStrike" kern="1200" dirty="0">
                          <a:effectLst/>
                          <a:latin typeface="Times New Roman" panose="02020603050405020304" pitchFamily="18" charset="0"/>
                          <a:cs typeface="Times New Roman" panose="02020603050405020304" pitchFamily="18" charset="0"/>
                        </a:rPr>
                        <a:t> vegetables of subheading 2005.10, and tomatoes, mushrooms, truffles, potatoes, peas </a:t>
                      </a:r>
                      <a:r>
                        <a:rPr lang="en-US" sz="1600" b="1" u="none" strike="noStrike" kern="1200" dirty="0" err="1">
                          <a:effectLst/>
                          <a:latin typeface="Times New Roman" panose="02020603050405020304" pitchFamily="18" charset="0"/>
                          <a:cs typeface="Times New Roman" panose="02020603050405020304" pitchFamily="18" charset="0"/>
                        </a:rPr>
                        <a:t>Pisum</a:t>
                      </a:r>
                      <a:r>
                        <a:rPr lang="en-US" sz="1600" b="1" u="none" strike="noStrike" kern="1200" dirty="0">
                          <a:effectLst/>
                          <a:latin typeface="Times New Roman" panose="02020603050405020304" pitchFamily="18" charset="0"/>
                          <a:cs typeface="Times New Roman" panose="02020603050405020304" pitchFamily="18" charset="0"/>
                        </a:rPr>
                        <a:t> </a:t>
                      </a:r>
                      <a:r>
                        <a:rPr lang="en-US" sz="1600" b="1" u="none" strike="noStrike" kern="1200" dirty="0" err="1">
                          <a:effectLst/>
                          <a:latin typeface="Times New Roman" panose="02020603050405020304" pitchFamily="18" charset="0"/>
                          <a:cs typeface="Times New Roman" panose="02020603050405020304" pitchFamily="18" charset="0"/>
                        </a:rPr>
                        <a:t>sativum</a:t>
                      </a:r>
                      <a:r>
                        <a:rPr lang="en-US" sz="1600" b="1" u="none" strike="noStrike" kern="1200" dirty="0">
                          <a:effectLst/>
                          <a:latin typeface="Times New Roman" panose="02020603050405020304" pitchFamily="18" charset="0"/>
                          <a:cs typeface="Times New Roman" panose="02020603050405020304" pitchFamily="18" charset="0"/>
                        </a:rPr>
                        <a:t>", beans "</a:t>
                      </a:r>
                      <a:r>
                        <a:rPr lang="en-US" sz="1600" b="1" u="none" strike="noStrike" kern="1200" dirty="0" err="1">
                          <a:effectLst/>
                          <a:latin typeface="Times New Roman" panose="02020603050405020304" pitchFamily="18" charset="0"/>
                          <a:cs typeface="Times New Roman" panose="02020603050405020304" pitchFamily="18" charset="0"/>
                        </a:rPr>
                        <a:t>Vigna</a:t>
                      </a:r>
                      <a:r>
                        <a:rPr lang="en-US" sz="1600" b="1" u="none" strike="noStrike" kern="1200" dirty="0">
                          <a:effectLst/>
                          <a:latin typeface="Times New Roman" panose="02020603050405020304" pitchFamily="18" charset="0"/>
                          <a:cs typeface="Times New Roman" panose="02020603050405020304" pitchFamily="18" charset="0"/>
                        </a:rPr>
                        <a:t>, </a:t>
                      </a:r>
                      <a:r>
                        <a:rPr lang="en-US" sz="1600" b="1" u="none" strike="noStrike" kern="1200" dirty="0" err="1">
                          <a:effectLst/>
                          <a:latin typeface="Times New Roman" panose="02020603050405020304" pitchFamily="18" charset="0"/>
                          <a:cs typeface="Times New Roman" panose="02020603050405020304" pitchFamily="18" charset="0"/>
                        </a:rPr>
                        <a:t>Phaseolus</a:t>
                      </a:r>
                      <a:r>
                        <a:rPr lang="en-US" sz="1600" b="1" u="none" strike="noStrike" kern="1200" dirty="0">
                          <a:effectLst/>
                          <a:latin typeface="Times New Roman" panose="02020603050405020304" pitchFamily="18" charset="0"/>
                          <a:cs typeface="Times New Roman" panose="02020603050405020304" pitchFamily="18" charset="0"/>
                        </a:rPr>
                        <a:t>", asparagus, olives, </a:t>
                      </a:r>
                      <a:r>
                        <a:rPr lang="en-US" sz="1600" b="1" u="none" strike="noStrike" kern="1200" dirty="0" err="1">
                          <a:effectLst/>
                          <a:latin typeface="Times New Roman" panose="02020603050405020304" pitchFamily="18" charset="0"/>
                          <a:cs typeface="Times New Roman" panose="02020603050405020304" pitchFamily="18" charset="0"/>
                        </a:rPr>
                        <a:t>sweetcorn</a:t>
                      </a:r>
                      <a:r>
                        <a:rPr lang="en-US" sz="1600" b="1" u="none" strike="noStrike" kern="1200" dirty="0">
                          <a:effectLst/>
                          <a:latin typeface="Times New Roman" panose="02020603050405020304" pitchFamily="18" charset="0"/>
                          <a:cs typeface="Times New Roman" panose="02020603050405020304" pitchFamily="18" charset="0"/>
                        </a:rPr>
                        <a:t> "</a:t>
                      </a:r>
                      <a:r>
                        <a:rPr lang="en-US" sz="1600" b="1" u="none" strike="noStrike" kern="1200" dirty="0" err="1">
                          <a:effectLst/>
                          <a:latin typeface="Times New Roman" panose="02020603050405020304" pitchFamily="18" charset="0"/>
                          <a:cs typeface="Times New Roman" panose="02020603050405020304" pitchFamily="18" charset="0"/>
                        </a:rPr>
                        <a:t>Zea</a:t>
                      </a:r>
                      <a:r>
                        <a:rPr lang="en-US" sz="1600" b="1" u="none" strike="noStrike" kern="1200" dirty="0">
                          <a:effectLst/>
                          <a:latin typeface="Times New Roman" panose="02020603050405020304" pitchFamily="18" charset="0"/>
                          <a:cs typeface="Times New Roman" panose="02020603050405020304" pitchFamily="18" charset="0"/>
                        </a:rPr>
                        <a:t> Mays var. </a:t>
                      </a:r>
                      <a:r>
                        <a:rPr lang="en-US" sz="1600" b="1" u="none" strike="noStrike" kern="1200" dirty="0" err="1">
                          <a:effectLst/>
                          <a:latin typeface="Times New Roman" panose="02020603050405020304" pitchFamily="18" charset="0"/>
                          <a:cs typeface="Times New Roman" panose="02020603050405020304" pitchFamily="18" charset="0"/>
                        </a:rPr>
                        <a:t>Saccharata</a:t>
                      </a:r>
                      <a:r>
                        <a:rPr lang="en-US" sz="1600" b="1" u="none" strike="noStrike" kern="1200" dirty="0">
                          <a:effectLst/>
                          <a:latin typeface="Times New Roman" panose="02020603050405020304" pitchFamily="18" charset="0"/>
                          <a:cs typeface="Times New Roman" panose="02020603050405020304" pitchFamily="18" charset="0"/>
                        </a:rPr>
                        <a:t>" and bamboo shoots, unmixed)"</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dirty="0">
                          <a:effectLst/>
                          <a:latin typeface="Times New Roman" panose="02020603050405020304" pitchFamily="18" charset="0"/>
                          <a:cs typeface="Times New Roman" panose="02020603050405020304" pitchFamily="18" charset="0"/>
                        </a:rPr>
                        <a:t>39.00%</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extLst>
                  <a:ext uri="{0D108BD9-81ED-4DB2-BD59-A6C34878D82A}">
                    <a16:rowId xmlns:a16="http://schemas.microsoft.com/office/drawing/2014/main" xmlns="" val="10007"/>
                  </a:ext>
                </a:extLst>
              </a:tr>
              <a:tr h="553662">
                <a:tc>
                  <a:txBody>
                    <a:bodyPr/>
                    <a:lstStyle/>
                    <a:p>
                      <a:pPr algn="l" fontAlgn="b"/>
                      <a:r>
                        <a:rPr lang="en-US" sz="1600" b="1" u="none" strike="noStrike" kern="1200" dirty="0">
                          <a:effectLst/>
                          <a:latin typeface="Times New Roman" panose="02020603050405020304" pitchFamily="18" charset="0"/>
                          <a:cs typeface="Times New Roman" panose="02020603050405020304" pitchFamily="18" charset="0"/>
                        </a:rPr>
                        <a:t>200600</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a:effectLst/>
                          <a:latin typeface="Times New Roman" panose="02020603050405020304" pitchFamily="18" charset="0"/>
                          <a:cs typeface="Times New Roman" panose="02020603050405020304" pitchFamily="18" charset="0"/>
                        </a:rPr>
                        <a:t>Fruit,nut,fruit-peel&amp;pts of plant presvd by sugar (draind,glacû/cryst)</a:t>
                      </a:r>
                      <a:endParaRPr lang="en-US" sz="1600" b="1" u="none" strike="noStrike" kern="120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tc>
                  <a:txBody>
                    <a:bodyPr/>
                    <a:lstStyle/>
                    <a:p>
                      <a:pPr algn="l" fontAlgn="b"/>
                      <a:r>
                        <a:rPr lang="en-US" sz="1600" b="1" u="none" strike="noStrike" kern="1200" dirty="0">
                          <a:effectLst/>
                          <a:latin typeface="Times New Roman" panose="02020603050405020304" pitchFamily="18" charset="0"/>
                          <a:cs typeface="Times New Roman" panose="02020603050405020304" pitchFamily="18" charset="0"/>
                        </a:rPr>
                        <a:t>58.50%</a:t>
                      </a:r>
                      <a:endParaRPr lang="en-US" sz="1600" b="1"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5826" marR="5826" marT="5826" marB="0" anchor="b"/>
                </a:tc>
                <a:extLst>
                  <a:ext uri="{0D108BD9-81ED-4DB2-BD59-A6C34878D82A}">
                    <a16:rowId xmlns:a16="http://schemas.microsoft.com/office/drawing/2014/main" xmlns="" val="10008"/>
                  </a:ext>
                </a:extLst>
              </a:tr>
            </a:tbl>
          </a:graphicData>
        </a:graphic>
      </p:graphicFrame>
      <p:sp>
        <p:nvSpPr>
          <p:cNvPr id="7" name="TextBox 6"/>
          <p:cNvSpPr txBox="1"/>
          <p:nvPr/>
        </p:nvSpPr>
        <p:spPr>
          <a:xfrm>
            <a:off x="179512" y="116632"/>
            <a:ext cx="1080120" cy="400110"/>
          </a:xfrm>
          <a:prstGeom prst="rect">
            <a:avLst/>
          </a:prstGeom>
          <a:noFill/>
        </p:spPr>
        <p:txBody>
          <a:bodyPr wrap="square" rtlCol="0">
            <a:spAutoFit/>
          </a:bodyPr>
          <a:lstStyle/>
          <a:p>
            <a:pPr algn="ctr"/>
            <a:r>
              <a:rPr lang="en-US" sz="2000" b="1" dirty="0">
                <a:solidFill>
                  <a:srgbClr val="FFFF00"/>
                </a:solidFill>
                <a:latin typeface="Times New Roman" panose="02020603050405020304" pitchFamily="18" charset="0"/>
                <a:cs typeface="Times New Roman" panose="02020603050405020304" pitchFamily="18" charset="0"/>
              </a:rPr>
              <a:t>Turkey</a:t>
            </a:r>
          </a:p>
        </p:txBody>
      </p:sp>
    </p:spTree>
    <p:extLst>
      <p:ext uri="{BB962C8B-B14F-4D97-AF65-F5344CB8AC3E}">
        <p14:creationId xmlns:p14="http://schemas.microsoft.com/office/powerpoint/2010/main" val="1274077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76672"/>
            <a:ext cx="9144000" cy="6001643"/>
          </a:xfrm>
          <a:prstGeom prst="rect">
            <a:avLst/>
          </a:prstGeom>
        </p:spPr>
        <p:txBody>
          <a:bodyPr wrap="square">
            <a:spAutoFit/>
          </a:bodyPr>
          <a:lstStyle/>
          <a:p>
            <a:pPr lvl="0" algn="just" rtl="1"/>
            <a:r>
              <a:rPr lang="ar-SA" sz="2400" b="1" u="sng" dirty="0">
                <a:solidFill>
                  <a:prstClr val="black"/>
                </a:solidFill>
                <a:cs typeface="B Mitra" panose="00000400000000000000" pitchFamily="2" charset="-78"/>
              </a:rPr>
              <a:t>– استاندارد هاي روغن و کنسرو زيتون </a:t>
            </a:r>
            <a:endParaRPr lang="en-US" sz="2400" b="1" dirty="0">
              <a:solidFill>
                <a:prstClr val="black"/>
              </a:solidFill>
              <a:cs typeface="B Mitra" panose="00000400000000000000" pitchFamily="2" charset="-78"/>
            </a:endParaRPr>
          </a:p>
          <a:p>
            <a:pPr lvl="0" algn="just" rtl="1"/>
            <a:r>
              <a:rPr lang="ar-SA" sz="2400" b="1" dirty="0">
                <a:solidFill>
                  <a:prstClr val="black"/>
                </a:solidFill>
                <a:cs typeface="B Mitra" panose="00000400000000000000" pitchFamily="2" charset="-78"/>
              </a:rPr>
              <a:t>    - استاندارد روغن زيتون(بين المللي)</a:t>
            </a:r>
            <a:endParaRPr lang="en-US" sz="2400" b="1" dirty="0">
              <a:solidFill>
                <a:prstClr val="black"/>
              </a:solidFill>
              <a:cs typeface="B Mitra" panose="00000400000000000000" pitchFamily="2" charset="-78"/>
            </a:endParaRPr>
          </a:p>
          <a:p>
            <a:pPr lvl="0" algn="just" rtl="1"/>
            <a:r>
              <a:rPr lang="en-US" sz="2400" b="1" dirty="0">
                <a:solidFill>
                  <a:prstClr val="black"/>
                </a:solidFill>
                <a:cs typeface="B Mitra" panose="00000400000000000000" pitchFamily="2" charset="-78"/>
              </a:rPr>
              <a:t>- European Commission Regulation 796/2002 , OJEC L128  15/05/2002 </a:t>
            </a:r>
          </a:p>
          <a:p>
            <a:pPr lvl="0" algn="just" rtl="1"/>
            <a:r>
              <a:rPr lang="en-US" sz="2400" b="1" dirty="0">
                <a:solidFill>
                  <a:prstClr val="black"/>
                </a:solidFill>
                <a:cs typeface="B Mitra" panose="00000400000000000000" pitchFamily="2" charset="-78"/>
              </a:rPr>
              <a:t>OJEC L 128 15/05/2002 1-28                                                           </a:t>
            </a:r>
          </a:p>
          <a:p>
            <a:pPr lvl="0" algn="just" rtl="1"/>
            <a:r>
              <a:rPr lang="ar-SA" sz="2400" b="1" dirty="0">
                <a:solidFill>
                  <a:prstClr val="black"/>
                </a:solidFill>
                <a:cs typeface="B Mitra" panose="00000400000000000000" pitchFamily="2" charset="-78"/>
              </a:rPr>
              <a:t>- استاندارد كدكس آليمنتاريوس(بين المللي) </a:t>
            </a:r>
            <a:endParaRPr lang="en-US" sz="2400" b="1" dirty="0">
              <a:solidFill>
                <a:prstClr val="black"/>
              </a:solidFill>
              <a:cs typeface="B Mitra" panose="00000400000000000000" pitchFamily="2" charset="-78"/>
            </a:endParaRPr>
          </a:p>
          <a:p>
            <a:pPr lvl="0" algn="just" rtl="1"/>
            <a:r>
              <a:rPr lang="ar-SA" sz="2400" b="1" dirty="0">
                <a:solidFill>
                  <a:prstClr val="black"/>
                </a:solidFill>
                <a:cs typeface="B Mitra" panose="00000400000000000000" pitchFamily="2" charset="-78"/>
              </a:rPr>
              <a:t> </a:t>
            </a:r>
            <a:r>
              <a:rPr lang="en-US" sz="2400" b="1" dirty="0">
                <a:solidFill>
                  <a:prstClr val="black"/>
                </a:solidFill>
                <a:cs typeface="B Mitra" panose="00000400000000000000" pitchFamily="2" charset="-78"/>
              </a:rPr>
              <a:t>* CODEX ASTAN 33-1981 (Rev.2 - 2003)                                         </a:t>
            </a:r>
          </a:p>
          <a:p>
            <a:pPr lvl="0" algn="just" rtl="1"/>
            <a:r>
              <a:rPr lang="ar-SA" sz="2400" b="1" dirty="0">
                <a:solidFill>
                  <a:prstClr val="black"/>
                </a:solidFill>
                <a:cs typeface="B Mitra" panose="00000400000000000000" pitchFamily="2" charset="-78"/>
              </a:rPr>
              <a:t>- استاندارد شوراي بين المللي روغن زيتون (</a:t>
            </a:r>
            <a:r>
              <a:rPr lang="en-US" sz="2400" b="1" dirty="0">
                <a:solidFill>
                  <a:prstClr val="black"/>
                </a:solidFill>
                <a:cs typeface="B Mitra" panose="00000400000000000000" pitchFamily="2" charset="-78"/>
              </a:rPr>
              <a:t>IOC</a:t>
            </a:r>
            <a:r>
              <a:rPr lang="ar-SA" sz="2400" b="1" dirty="0">
                <a:solidFill>
                  <a:prstClr val="black"/>
                </a:solidFill>
                <a:cs typeface="B Mitra" panose="00000400000000000000" pitchFamily="2" charset="-78"/>
              </a:rPr>
              <a:t>) </a:t>
            </a:r>
            <a:endParaRPr lang="en-US" sz="2400" b="1" dirty="0">
              <a:solidFill>
                <a:prstClr val="black"/>
              </a:solidFill>
              <a:cs typeface="B Mitra" panose="00000400000000000000" pitchFamily="2" charset="-78"/>
            </a:endParaRPr>
          </a:p>
          <a:p>
            <a:pPr lvl="0" algn="just" rtl="1"/>
            <a:r>
              <a:rPr lang="ar-SA" sz="2400" b="1" dirty="0">
                <a:solidFill>
                  <a:prstClr val="black"/>
                </a:solidFill>
                <a:cs typeface="B Mitra" panose="00000400000000000000" pitchFamily="2" charset="-78"/>
              </a:rPr>
              <a:t>                                     </a:t>
            </a:r>
            <a:r>
              <a:rPr lang="fr-FR" sz="2400" b="1" dirty="0">
                <a:solidFill>
                  <a:prstClr val="black"/>
                </a:solidFill>
                <a:cs typeface="B Mitra" panose="00000400000000000000" pitchFamily="2" charset="-78"/>
              </a:rPr>
              <a:t>* Document Cot/ T .15/NC  n3 / </a:t>
            </a:r>
            <a:r>
              <a:rPr lang="fr-FR" sz="2400" b="1" dirty="0" err="1">
                <a:solidFill>
                  <a:prstClr val="black"/>
                </a:solidFill>
                <a:cs typeface="B Mitra" panose="00000400000000000000" pitchFamily="2" charset="-78"/>
              </a:rPr>
              <a:t>Rev</a:t>
            </a:r>
            <a:r>
              <a:rPr lang="fr-FR" sz="2400" b="1" dirty="0">
                <a:solidFill>
                  <a:prstClr val="black"/>
                </a:solidFill>
                <a:cs typeface="B Mitra" panose="00000400000000000000" pitchFamily="2" charset="-78"/>
              </a:rPr>
              <a:t>. 1(2003) </a:t>
            </a:r>
            <a:endParaRPr lang="en-US" sz="2400" b="1" dirty="0">
              <a:solidFill>
                <a:prstClr val="black"/>
              </a:solidFill>
              <a:cs typeface="B Mitra" panose="00000400000000000000" pitchFamily="2" charset="-78"/>
            </a:endParaRPr>
          </a:p>
          <a:p>
            <a:pPr lvl="0" algn="just" rtl="1"/>
            <a:r>
              <a:rPr lang="ar-SA" sz="2400" b="1" dirty="0">
                <a:solidFill>
                  <a:prstClr val="black"/>
                </a:solidFill>
                <a:cs typeface="B Mitra" panose="00000400000000000000" pitchFamily="2" charset="-78"/>
              </a:rPr>
              <a:t>- استاندارد ملي شماره 1446(موسسه استاندارد و تحقيقات صنعتي ايران </a:t>
            </a:r>
            <a:r>
              <a:rPr lang="en-US" sz="2400" b="1" dirty="0">
                <a:solidFill>
                  <a:prstClr val="black"/>
                </a:solidFill>
                <a:cs typeface="B Mitra" panose="00000400000000000000" pitchFamily="2" charset="-78"/>
              </a:rPr>
              <a:t>ISIRI</a:t>
            </a:r>
            <a:r>
              <a:rPr lang="ar-SA" sz="2400" b="1" dirty="0">
                <a:solidFill>
                  <a:prstClr val="black"/>
                </a:solidFill>
                <a:cs typeface="B Mitra" panose="00000400000000000000" pitchFamily="2" charset="-78"/>
              </a:rPr>
              <a:t>) به نام " روغن ها و چربي هاي خوراكي – روغن زيتون – ويژگيها و روش هاي آزمون "</a:t>
            </a:r>
            <a:endParaRPr lang="en-US" sz="2400" b="1" dirty="0">
              <a:solidFill>
                <a:prstClr val="black"/>
              </a:solidFill>
              <a:cs typeface="B Mitra" panose="00000400000000000000" pitchFamily="2" charset="-78"/>
            </a:endParaRPr>
          </a:p>
          <a:p>
            <a:pPr lvl="0" algn="just" rtl="1"/>
            <a:r>
              <a:rPr lang="ar-SA" sz="2400" b="1" u="sng" dirty="0">
                <a:solidFill>
                  <a:prstClr val="black"/>
                </a:solidFill>
                <a:cs typeface="B Mitra" panose="00000400000000000000" pitchFamily="2" charset="-78"/>
              </a:rPr>
              <a:t> كنسرو زيتون</a:t>
            </a:r>
            <a:endParaRPr lang="en-US" sz="2400" b="1" dirty="0">
              <a:solidFill>
                <a:prstClr val="black"/>
              </a:solidFill>
              <a:cs typeface="B Mitra" panose="00000400000000000000" pitchFamily="2" charset="-78"/>
            </a:endParaRPr>
          </a:p>
          <a:p>
            <a:pPr lvl="0" algn="just" rtl="1"/>
            <a:r>
              <a:rPr lang="ar-SA" sz="2400" b="1" dirty="0">
                <a:solidFill>
                  <a:prstClr val="black"/>
                </a:solidFill>
                <a:cs typeface="B Mitra" panose="00000400000000000000" pitchFamily="2" charset="-78"/>
              </a:rPr>
              <a:t>      - استاندارد شوراي بين المللي روغن زيتون (</a:t>
            </a:r>
            <a:r>
              <a:rPr lang="en-US" sz="2400" b="1" dirty="0">
                <a:solidFill>
                  <a:prstClr val="black"/>
                </a:solidFill>
                <a:cs typeface="B Mitra" panose="00000400000000000000" pitchFamily="2" charset="-78"/>
              </a:rPr>
              <a:t>IOC</a:t>
            </a:r>
            <a:r>
              <a:rPr lang="ar-SA" sz="2400" b="1" dirty="0">
                <a:solidFill>
                  <a:prstClr val="black"/>
                </a:solidFill>
                <a:cs typeface="B Mitra" panose="00000400000000000000" pitchFamily="2" charset="-78"/>
              </a:rPr>
              <a:t>)</a:t>
            </a:r>
            <a:endParaRPr lang="en-US" sz="2400" b="1" dirty="0">
              <a:solidFill>
                <a:prstClr val="black"/>
              </a:solidFill>
              <a:cs typeface="B Mitra" panose="00000400000000000000" pitchFamily="2" charset="-78"/>
            </a:endParaRPr>
          </a:p>
          <a:p>
            <a:pPr lvl="0" algn="just" rtl="1"/>
            <a:r>
              <a:rPr lang="ar-SA" sz="2400" b="1" dirty="0">
                <a:solidFill>
                  <a:prstClr val="black"/>
                </a:solidFill>
                <a:cs typeface="B Mitra" panose="00000400000000000000" pitchFamily="2" charset="-78"/>
              </a:rPr>
              <a:t>      - استندارد كدكس آليمنتاريوس </a:t>
            </a:r>
            <a:endParaRPr lang="en-US" sz="2400" b="1" dirty="0">
              <a:solidFill>
                <a:prstClr val="black"/>
              </a:solidFill>
              <a:cs typeface="B Mitra" panose="00000400000000000000" pitchFamily="2" charset="-78"/>
            </a:endParaRPr>
          </a:p>
          <a:p>
            <a:pPr lvl="0" algn="just" rtl="1"/>
            <a:r>
              <a:rPr lang="en-US" sz="2400" b="1" dirty="0">
                <a:solidFill>
                  <a:prstClr val="black"/>
                </a:solidFill>
                <a:cs typeface="B Mitra" panose="00000400000000000000" pitchFamily="2" charset="-78"/>
              </a:rPr>
              <a:t>- CODX STAN 66 – 1981 (Rev. 1-1987)                                               </a:t>
            </a:r>
          </a:p>
          <a:p>
            <a:pPr lvl="0" algn="just" rtl="1"/>
            <a:r>
              <a:rPr lang="ar-SA" sz="2400" b="1" dirty="0">
                <a:solidFill>
                  <a:prstClr val="black"/>
                </a:solidFill>
                <a:cs typeface="B Mitra" panose="00000400000000000000" pitchFamily="2" charset="-78"/>
              </a:rPr>
              <a:t>-  استاندارد ملي شماره 987 (موسسه استاندارد و تحقيقات صنعتي ايران </a:t>
            </a:r>
            <a:r>
              <a:rPr lang="en-US" sz="2400" b="1" dirty="0">
                <a:solidFill>
                  <a:prstClr val="black"/>
                </a:solidFill>
                <a:cs typeface="B Mitra" panose="00000400000000000000" pitchFamily="2" charset="-78"/>
              </a:rPr>
              <a:t>ISIRI</a:t>
            </a:r>
            <a:r>
              <a:rPr lang="ar-SA" sz="2400" b="1" dirty="0">
                <a:solidFill>
                  <a:prstClr val="black"/>
                </a:solidFill>
                <a:cs typeface="B Mitra" panose="00000400000000000000" pitchFamily="2" charset="-78"/>
              </a:rPr>
              <a:t>) به نام " </a:t>
            </a:r>
            <a:r>
              <a:rPr lang="ar-SA" sz="2400" b="1" dirty="0" smtClean="0">
                <a:solidFill>
                  <a:prstClr val="black"/>
                </a:solidFill>
                <a:cs typeface="B Mitra" panose="00000400000000000000" pitchFamily="2" charset="-78"/>
              </a:rPr>
              <a:t>ويژگي</a:t>
            </a:r>
            <a:r>
              <a:rPr lang="en-US" sz="2400" b="1" dirty="0" smtClean="0">
                <a:solidFill>
                  <a:prstClr val="black"/>
                </a:solidFill>
                <a:cs typeface="B Mitra" panose="00000400000000000000" pitchFamily="2" charset="-78"/>
              </a:rPr>
              <a:t> </a:t>
            </a:r>
            <a:r>
              <a:rPr lang="ar-SA" sz="2400" b="1" dirty="0" smtClean="0">
                <a:solidFill>
                  <a:prstClr val="black"/>
                </a:solidFill>
                <a:cs typeface="B Mitra" panose="00000400000000000000" pitchFamily="2" charset="-78"/>
              </a:rPr>
              <a:t>هاي </a:t>
            </a:r>
            <a:r>
              <a:rPr lang="ar-SA" sz="2400" b="1" dirty="0">
                <a:solidFill>
                  <a:prstClr val="black"/>
                </a:solidFill>
                <a:cs typeface="B Mitra" panose="00000400000000000000" pitchFamily="2" charset="-78"/>
              </a:rPr>
              <a:t>زيتون سبز فرآيند شده (تجديد نظر)"</a:t>
            </a:r>
            <a:endParaRPr lang="en-US" sz="2400" b="1" dirty="0">
              <a:solidFill>
                <a:prstClr val="black"/>
              </a:solidFill>
              <a:cs typeface="B Mitra" panose="00000400000000000000" pitchFamily="2" charset="-78"/>
            </a:endParaRPr>
          </a:p>
        </p:txBody>
      </p:sp>
    </p:spTree>
    <p:extLst>
      <p:ext uri="{BB962C8B-B14F-4D97-AF65-F5344CB8AC3E}">
        <p14:creationId xmlns:p14="http://schemas.microsoft.com/office/powerpoint/2010/main" val="566098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1693</Words>
  <Application>Microsoft Office PowerPoint</Application>
  <PresentationFormat>On-screen Show (4:3)</PresentationFormat>
  <Paragraphs>233</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تعرفه واردات محصولات زیتون</vt:lpstr>
      <vt:lpstr>تعرفه های جهانی روغن و کنسرو زیتون</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تعرفه واردات محصولات زیتون</dc:title>
  <dc:creator>zeytoon</dc:creator>
  <cp:lastModifiedBy>zeytoon</cp:lastModifiedBy>
  <cp:revision>2</cp:revision>
  <dcterms:created xsi:type="dcterms:W3CDTF">2018-09-16T04:45:40Z</dcterms:created>
  <dcterms:modified xsi:type="dcterms:W3CDTF">2018-09-16T04:46:23Z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